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2" r:id="rId14"/>
    <p:sldId id="271" r:id="rId15"/>
    <p:sldId id="273" r:id="rId16"/>
    <p:sldId id="268" r:id="rId17"/>
    <p:sldId id="269" r:id="rId1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jkAodQgh/AuH6XMAGIyzBu+jQ8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7FA039F-6303-424E-9D2F-13CDA7A30EE5}">
  <a:tblStyle styleId="{57FA039F-6303-424E-9D2F-13CDA7A30EE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2753EC-59E2-4F69-8520-B3212CA996BF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81AB099F-5D68-48FD-AD70-93DF19AB606A}">
      <dgm:prSet phldrT="[Texto]"/>
      <dgm:spPr/>
      <dgm:t>
        <a:bodyPr/>
        <a:lstStyle/>
        <a:p>
          <a:r>
            <a:rPr lang="es-ES" b="1" dirty="0"/>
            <a:t>Queja: </a:t>
          </a:r>
          <a:r>
            <a:rPr lang="es-ES" dirty="0"/>
            <a:t>manifestación de una persona, a través de la cual expresa inconformidad con el actuar de un funcionario. </a:t>
          </a:r>
          <a:endParaRPr lang="es-CO" dirty="0"/>
        </a:p>
      </dgm:t>
    </dgm:pt>
    <dgm:pt modelId="{621EA7E5-B029-4C71-8A74-2BA81EC812A5}" type="parTrans" cxnId="{7E6147D4-B6F2-4343-90E1-0BD5F44831AE}">
      <dgm:prSet/>
      <dgm:spPr/>
      <dgm:t>
        <a:bodyPr/>
        <a:lstStyle/>
        <a:p>
          <a:endParaRPr lang="es-CO"/>
        </a:p>
      </dgm:t>
    </dgm:pt>
    <dgm:pt modelId="{C5E3730C-98CF-4828-81A5-F0BBCB90B4C3}" type="sibTrans" cxnId="{7E6147D4-B6F2-4343-90E1-0BD5F44831AE}">
      <dgm:prSet/>
      <dgm:spPr/>
      <dgm:t>
        <a:bodyPr/>
        <a:lstStyle/>
        <a:p>
          <a:endParaRPr lang="es-CO"/>
        </a:p>
      </dgm:t>
    </dgm:pt>
    <dgm:pt modelId="{041ACCBD-E6D5-4260-8E04-766A10C6F77D}">
      <dgm:prSet phldrT="[Texto]"/>
      <dgm:spPr/>
      <dgm:t>
        <a:bodyPr/>
        <a:lstStyle/>
        <a:p>
          <a:r>
            <a:rPr lang="es-ES" b="1" dirty="0"/>
            <a:t>Felicitación: </a:t>
          </a:r>
          <a:r>
            <a:rPr lang="es-ES" dirty="0"/>
            <a:t>es la manifestación que expresa el agrado o satisfacción a la atención de un funcionario y/o servicio de la clínica. </a:t>
          </a:r>
          <a:endParaRPr lang="es-CO" dirty="0"/>
        </a:p>
      </dgm:t>
    </dgm:pt>
    <dgm:pt modelId="{F12F2602-1BB8-4192-8085-4286529DBA11}" type="parTrans" cxnId="{AF2B2817-6407-4CAD-8B87-02FE334C5E32}">
      <dgm:prSet/>
      <dgm:spPr/>
      <dgm:t>
        <a:bodyPr/>
        <a:lstStyle/>
        <a:p>
          <a:endParaRPr lang="es-CO"/>
        </a:p>
      </dgm:t>
    </dgm:pt>
    <dgm:pt modelId="{D6917A24-D8ED-4151-A4CF-97BD72613D4B}" type="sibTrans" cxnId="{AF2B2817-6407-4CAD-8B87-02FE334C5E32}">
      <dgm:prSet/>
      <dgm:spPr/>
      <dgm:t>
        <a:bodyPr/>
        <a:lstStyle/>
        <a:p>
          <a:endParaRPr lang="es-CO"/>
        </a:p>
      </dgm:t>
    </dgm:pt>
    <dgm:pt modelId="{B3E14473-4092-431F-99EB-9A489E8253BD}">
      <dgm:prSet phldrT="[Texto]"/>
      <dgm:spPr/>
      <dgm:t>
        <a:bodyPr/>
        <a:lstStyle/>
        <a:p>
          <a:r>
            <a:rPr lang="es-ES" b="1" dirty="0"/>
            <a:t>Petición: </a:t>
          </a:r>
          <a:r>
            <a:rPr lang="es-ES" dirty="0"/>
            <a:t>es una solicitud mediante la cual una persona por motivos de interés general o particular solicita la intervención de la entidad para la resolución de una situación, la prestación de un servicio, la información o requerimiento de copia de documentos. </a:t>
          </a:r>
          <a:endParaRPr lang="es-CO" dirty="0"/>
        </a:p>
      </dgm:t>
    </dgm:pt>
    <dgm:pt modelId="{F83408C4-1D07-4434-8E13-5751AE767AFD}" type="parTrans" cxnId="{24CCE9C4-EA4A-448D-ABDE-1F532E721C4F}">
      <dgm:prSet/>
      <dgm:spPr/>
      <dgm:t>
        <a:bodyPr/>
        <a:lstStyle/>
        <a:p>
          <a:endParaRPr lang="es-CO"/>
        </a:p>
      </dgm:t>
    </dgm:pt>
    <dgm:pt modelId="{57A16D5F-1D8A-4F6F-8BE1-FC5D5ED938CB}" type="sibTrans" cxnId="{24CCE9C4-EA4A-448D-ABDE-1F532E721C4F}">
      <dgm:prSet/>
      <dgm:spPr/>
      <dgm:t>
        <a:bodyPr/>
        <a:lstStyle/>
        <a:p>
          <a:endParaRPr lang="es-CO"/>
        </a:p>
      </dgm:t>
    </dgm:pt>
    <dgm:pt modelId="{8A2BB63B-AEFC-4192-97B2-FC606474321B}">
      <dgm:prSet phldrT="[Texto]"/>
      <dgm:spPr/>
      <dgm:t>
        <a:bodyPr/>
        <a:lstStyle/>
        <a:p>
          <a:r>
            <a:rPr lang="es-ES" b="1" dirty="0"/>
            <a:t>Reclamo: </a:t>
          </a:r>
          <a:r>
            <a:rPr lang="es-ES" dirty="0"/>
            <a:t>solicitud a través de la cual los usuarios dan a conocer su insatisfacción con la prestación del servicio de salud por parte de algún actor o solicita el reconocimiento del derecho fundamental a la salud. </a:t>
          </a:r>
          <a:endParaRPr lang="es-CO" dirty="0"/>
        </a:p>
      </dgm:t>
    </dgm:pt>
    <dgm:pt modelId="{D2E6AB52-A3F3-46A8-8A08-CA37C85CCE1A}" type="parTrans" cxnId="{BD89271C-6B0A-471A-BF80-4911E30093A9}">
      <dgm:prSet/>
      <dgm:spPr/>
      <dgm:t>
        <a:bodyPr/>
        <a:lstStyle/>
        <a:p>
          <a:endParaRPr lang="es-CO"/>
        </a:p>
      </dgm:t>
    </dgm:pt>
    <dgm:pt modelId="{87EBD8D7-3AA8-42F2-B299-ED1C0E6693A0}" type="sibTrans" cxnId="{BD89271C-6B0A-471A-BF80-4911E30093A9}">
      <dgm:prSet/>
      <dgm:spPr/>
      <dgm:t>
        <a:bodyPr/>
        <a:lstStyle/>
        <a:p>
          <a:endParaRPr lang="es-CO"/>
        </a:p>
      </dgm:t>
    </dgm:pt>
    <dgm:pt modelId="{25BFBCC9-3468-43A8-ACF6-98C10C133750}">
      <dgm:prSet phldrT="[Texto]"/>
      <dgm:spPr/>
      <dgm:t>
        <a:bodyPr/>
        <a:lstStyle/>
        <a:p>
          <a:r>
            <a:rPr lang="es-ES" b="1" dirty="0"/>
            <a:t>Sugerencia: </a:t>
          </a:r>
          <a:r>
            <a:rPr lang="es-ES" dirty="0"/>
            <a:t>se refiere a la acción de presentar ideas relacionadas con el mejoramiento en la prestación de los servicios y/o al desempeño de funciones. </a:t>
          </a:r>
          <a:endParaRPr lang="es-CO" dirty="0"/>
        </a:p>
      </dgm:t>
    </dgm:pt>
    <dgm:pt modelId="{8BBAE388-1857-4927-94AA-8AF7F6E9F736}" type="parTrans" cxnId="{891411C5-3C8B-451F-A04A-556B14D8ADB2}">
      <dgm:prSet/>
      <dgm:spPr/>
      <dgm:t>
        <a:bodyPr/>
        <a:lstStyle/>
        <a:p>
          <a:endParaRPr lang="es-CO"/>
        </a:p>
      </dgm:t>
    </dgm:pt>
    <dgm:pt modelId="{F9747B47-3ECC-4FA0-A166-75FBA2D5D4D0}" type="sibTrans" cxnId="{891411C5-3C8B-451F-A04A-556B14D8ADB2}">
      <dgm:prSet/>
      <dgm:spPr/>
      <dgm:t>
        <a:bodyPr/>
        <a:lstStyle/>
        <a:p>
          <a:endParaRPr lang="es-CO"/>
        </a:p>
      </dgm:t>
    </dgm:pt>
    <dgm:pt modelId="{85ACA584-2D62-4DDE-89CD-CB5875E1AA23}" type="pres">
      <dgm:prSet presAssocID="{5A2753EC-59E2-4F69-8520-B3212CA996BF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4C99464-6BA1-44BC-B672-46AE981679F1}" type="pres">
      <dgm:prSet presAssocID="{5A2753EC-59E2-4F69-8520-B3212CA996BF}" presName="matrix" presStyleCnt="0"/>
      <dgm:spPr/>
    </dgm:pt>
    <dgm:pt modelId="{CE628017-6D44-448A-8479-C56EE4E8BC89}" type="pres">
      <dgm:prSet presAssocID="{5A2753EC-59E2-4F69-8520-B3212CA996BF}" presName="tile1" presStyleLbl="node1" presStyleIdx="0" presStyleCnt="4"/>
      <dgm:spPr/>
    </dgm:pt>
    <dgm:pt modelId="{C1D3A58D-3243-4BC3-B845-01D542CCE69B}" type="pres">
      <dgm:prSet presAssocID="{5A2753EC-59E2-4F69-8520-B3212CA996B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E9E068E-0221-4687-B4DD-333F61C1963E}" type="pres">
      <dgm:prSet presAssocID="{5A2753EC-59E2-4F69-8520-B3212CA996BF}" presName="tile2" presStyleLbl="node1" presStyleIdx="1" presStyleCnt="4"/>
      <dgm:spPr/>
    </dgm:pt>
    <dgm:pt modelId="{10681E84-630C-428A-AD60-062B20A4FB4E}" type="pres">
      <dgm:prSet presAssocID="{5A2753EC-59E2-4F69-8520-B3212CA996B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5E62A46-AAF2-479C-8D28-2B8B2A6F1A48}" type="pres">
      <dgm:prSet presAssocID="{5A2753EC-59E2-4F69-8520-B3212CA996BF}" presName="tile3" presStyleLbl="node1" presStyleIdx="2" presStyleCnt="4"/>
      <dgm:spPr/>
    </dgm:pt>
    <dgm:pt modelId="{930DB776-9F1C-4D8B-AFEC-EAB231D03D0B}" type="pres">
      <dgm:prSet presAssocID="{5A2753EC-59E2-4F69-8520-B3212CA996B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D258D36-BE43-41F2-B563-0EB072C4BFD3}" type="pres">
      <dgm:prSet presAssocID="{5A2753EC-59E2-4F69-8520-B3212CA996BF}" presName="tile4" presStyleLbl="node1" presStyleIdx="3" presStyleCnt="4"/>
      <dgm:spPr/>
    </dgm:pt>
    <dgm:pt modelId="{E729EFAE-A3F3-4201-8CBD-2E413CA31C13}" type="pres">
      <dgm:prSet presAssocID="{5A2753EC-59E2-4F69-8520-B3212CA996B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416E92CC-B5D4-4A88-887D-2011131F876B}" type="pres">
      <dgm:prSet presAssocID="{5A2753EC-59E2-4F69-8520-B3212CA996BF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2C20C203-B311-46DA-995B-E7CD1B9B0E17}" type="presOf" srcId="{041ACCBD-E6D5-4260-8E04-766A10C6F77D}" destId="{C1D3A58D-3243-4BC3-B845-01D542CCE69B}" srcOrd="1" destOrd="0" presId="urn:microsoft.com/office/officeart/2005/8/layout/matrix1"/>
    <dgm:cxn modelId="{AE040204-51A2-41FF-9947-1467C977118F}" type="presOf" srcId="{8A2BB63B-AEFC-4192-97B2-FC606474321B}" destId="{45E62A46-AAF2-479C-8D28-2B8B2A6F1A48}" srcOrd="0" destOrd="0" presId="urn:microsoft.com/office/officeart/2005/8/layout/matrix1"/>
    <dgm:cxn modelId="{AF2B2817-6407-4CAD-8B87-02FE334C5E32}" srcId="{81AB099F-5D68-48FD-AD70-93DF19AB606A}" destId="{041ACCBD-E6D5-4260-8E04-766A10C6F77D}" srcOrd="0" destOrd="0" parTransId="{F12F2602-1BB8-4192-8085-4286529DBA11}" sibTransId="{D6917A24-D8ED-4151-A4CF-97BD72613D4B}"/>
    <dgm:cxn modelId="{BD89271C-6B0A-471A-BF80-4911E30093A9}" srcId="{81AB099F-5D68-48FD-AD70-93DF19AB606A}" destId="{8A2BB63B-AEFC-4192-97B2-FC606474321B}" srcOrd="2" destOrd="0" parTransId="{D2E6AB52-A3F3-46A8-8A08-CA37C85CCE1A}" sibTransId="{87EBD8D7-3AA8-42F2-B299-ED1C0E6693A0}"/>
    <dgm:cxn modelId="{F486C826-E973-485B-9CC2-14BBC02AEE53}" type="presOf" srcId="{B3E14473-4092-431F-99EB-9A489E8253BD}" destId="{10681E84-630C-428A-AD60-062B20A4FB4E}" srcOrd="1" destOrd="0" presId="urn:microsoft.com/office/officeart/2005/8/layout/matrix1"/>
    <dgm:cxn modelId="{D8072D2A-353F-483B-8E2A-20DD9C55680F}" type="presOf" srcId="{B3E14473-4092-431F-99EB-9A489E8253BD}" destId="{DE9E068E-0221-4687-B4DD-333F61C1963E}" srcOrd="0" destOrd="0" presId="urn:microsoft.com/office/officeart/2005/8/layout/matrix1"/>
    <dgm:cxn modelId="{66CE482B-C7C4-4CE2-924D-38263E4D24B6}" type="presOf" srcId="{5A2753EC-59E2-4F69-8520-B3212CA996BF}" destId="{85ACA584-2D62-4DDE-89CD-CB5875E1AA23}" srcOrd="0" destOrd="0" presId="urn:microsoft.com/office/officeart/2005/8/layout/matrix1"/>
    <dgm:cxn modelId="{2100FC5C-09B7-47DC-AC32-53285100E466}" type="presOf" srcId="{041ACCBD-E6D5-4260-8E04-766A10C6F77D}" destId="{CE628017-6D44-448A-8479-C56EE4E8BC89}" srcOrd="0" destOrd="0" presId="urn:microsoft.com/office/officeart/2005/8/layout/matrix1"/>
    <dgm:cxn modelId="{078C8B59-85A9-4812-AA3F-5B1CE2E22B09}" type="presOf" srcId="{8A2BB63B-AEFC-4192-97B2-FC606474321B}" destId="{930DB776-9F1C-4D8B-AFEC-EAB231D03D0B}" srcOrd="1" destOrd="0" presId="urn:microsoft.com/office/officeart/2005/8/layout/matrix1"/>
    <dgm:cxn modelId="{AE176FB0-2524-4100-B117-62D10779BB70}" type="presOf" srcId="{25BFBCC9-3468-43A8-ACF6-98C10C133750}" destId="{E729EFAE-A3F3-4201-8CBD-2E413CA31C13}" srcOrd="1" destOrd="0" presId="urn:microsoft.com/office/officeart/2005/8/layout/matrix1"/>
    <dgm:cxn modelId="{24CCE9C4-EA4A-448D-ABDE-1F532E721C4F}" srcId="{81AB099F-5D68-48FD-AD70-93DF19AB606A}" destId="{B3E14473-4092-431F-99EB-9A489E8253BD}" srcOrd="1" destOrd="0" parTransId="{F83408C4-1D07-4434-8E13-5751AE767AFD}" sibTransId="{57A16D5F-1D8A-4F6F-8BE1-FC5D5ED938CB}"/>
    <dgm:cxn modelId="{891411C5-3C8B-451F-A04A-556B14D8ADB2}" srcId="{81AB099F-5D68-48FD-AD70-93DF19AB606A}" destId="{25BFBCC9-3468-43A8-ACF6-98C10C133750}" srcOrd="3" destOrd="0" parTransId="{8BBAE388-1857-4927-94AA-8AF7F6E9F736}" sibTransId="{F9747B47-3ECC-4FA0-A166-75FBA2D5D4D0}"/>
    <dgm:cxn modelId="{DF2F65C7-471E-4400-961A-6C06BFA0322F}" type="presOf" srcId="{25BFBCC9-3468-43A8-ACF6-98C10C133750}" destId="{ED258D36-BE43-41F2-B563-0EB072C4BFD3}" srcOrd="0" destOrd="0" presId="urn:microsoft.com/office/officeart/2005/8/layout/matrix1"/>
    <dgm:cxn modelId="{7E6147D4-B6F2-4343-90E1-0BD5F44831AE}" srcId="{5A2753EC-59E2-4F69-8520-B3212CA996BF}" destId="{81AB099F-5D68-48FD-AD70-93DF19AB606A}" srcOrd="0" destOrd="0" parTransId="{621EA7E5-B029-4C71-8A74-2BA81EC812A5}" sibTransId="{C5E3730C-98CF-4828-81A5-F0BBCB90B4C3}"/>
    <dgm:cxn modelId="{86A440E6-4B34-4FEF-AE4C-893F3791CDDF}" type="presOf" srcId="{81AB099F-5D68-48FD-AD70-93DF19AB606A}" destId="{416E92CC-B5D4-4A88-887D-2011131F876B}" srcOrd="0" destOrd="0" presId="urn:microsoft.com/office/officeart/2005/8/layout/matrix1"/>
    <dgm:cxn modelId="{3901F02C-1C48-4824-B58A-59E18B2775F7}" type="presParOf" srcId="{85ACA584-2D62-4DDE-89CD-CB5875E1AA23}" destId="{54C99464-6BA1-44BC-B672-46AE981679F1}" srcOrd="0" destOrd="0" presId="urn:microsoft.com/office/officeart/2005/8/layout/matrix1"/>
    <dgm:cxn modelId="{D2189E6F-83C4-46A3-A150-219BC7C0B1DB}" type="presParOf" srcId="{54C99464-6BA1-44BC-B672-46AE981679F1}" destId="{CE628017-6D44-448A-8479-C56EE4E8BC89}" srcOrd="0" destOrd="0" presId="urn:microsoft.com/office/officeart/2005/8/layout/matrix1"/>
    <dgm:cxn modelId="{A7570F28-2D01-491C-ACB7-C8AB85F9887F}" type="presParOf" srcId="{54C99464-6BA1-44BC-B672-46AE981679F1}" destId="{C1D3A58D-3243-4BC3-B845-01D542CCE69B}" srcOrd="1" destOrd="0" presId="urn:microsoft.com/office/officeart/2005/8/layout/matrix1"/>
    <dgm:cxn modelId="{3288AC14-E087-408D-B8C5-00E3DDB4452A}" type="presParOf" srcId="{54C99464-6BA1-44BC-B672-46AE981679F1}" destId="{DE9E068E-0221-4687-B4DD-333F61C1963E}" srcOrd="2" destOrd="0" presId="urn:microsoft.com/office/officeart/2005/8/layout/matrix1"/>
    <dgm:cxn modelId="{6144D76F-4863-4AE7-974A-48C7E70EA67C}" type="presParOf" srcId="{54C99464-6BA1-44BC-B672-46AE981679F1}" destId="{10681E84-630C-428A-AD60-062B20A4FB4E}" srcOrd="3" destOrd="0" presId="urn:microsoft.com/office/officeart/2005/8/layout/matrix1"/>
    <dgm:cxn modelId="{FC0F8018-C1E3-4F28-991D-0E0439DB5AF1}" type="presParOf" srcId="{54C99464-6BA1-44BC-B672-46AE981679F1}" destId="{45E62A46-AAF2-479C-8D28-2B8B2A6F1A48}" srcOrd="4" destOrd="0" presId="urn:microsoft.com/office/officeart/2005/8/layout/matrix1"/>
    <dgm:cxn modelId="{C9241504-0CF6-4782-8718-2C78CAE78F69}" type="presParOf" srcId="{54C99464-6BA1-44BC-B672-46AE981679F1}" destId="{930DB776-9F1C-4D8B-AFEC-EAB231D03D0B}" srcOrd="5" destOrd="0" presId="urn:microsoft.com/office/officeart/2005/8/layout/matrix1"/>
    <dgm:cxn modelId="{3CEE231E-EF2F-4D23-BE85-A87116ABF86F}" type="presParOf" srcId="{54C99464-6BA1-44BC-B672-46AE981679F1}" destId="{ED258D36-BE43-41F2-B563-0EB072C4BFD3}" srcOrd="6" destOrd="0" presId="urn:microsoft.com/office/officeart/2005/8/layout/matrix1"/>
    <dgm:cxn modelId="{7A92C25D-0B53-4071-A407-9488AD08521C}" type="presParOf" srcId="{54C99464-6BA1-44BC-B672-46AE981679F1}" destId="{E729EFAE-A3F3-4201-8CBD-2E413CA31C13}" srcOrd="7" destOrd="0" presId="urn:microsoft.com/office/officeart/2005/8/layout/matrix1"/>
    <dgm:cxn modelId="{D90DE63D-C52B-461A-86BF-F1C2C584981B}" type="presParOf" srcId="{85ACA584-2D62-4DDE-89CD-CB5875E1AA23}" destId="{416E92CC-B5D4-4A88-887D-2011131F876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EF2A06-F52A-4159-98D2-097334A0865A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581C6462-3492-4EDB-B21A-D70294AD1F46}">
      <dgm:prSet phldrT="[Texto]"/>
      <dgm:spPr/>
      <dgm:t>
        <a:bodyPr/>
        <a:lstStyle/>
        <a:p>
          <a:r>
            <a:rPr lang="es-ES" dirty="0"/>
            <a:t>Riesgo vital: implica el riesgo inminente para  la vida o la integridad de la persona </a:t>
          </a:r>
          <a:endParaRPr lang="es-CO" dirty="0"/>
        </a:p>
      </dgm:t>
    </dgm:pt>
    <dgm:pt modelId="{7DD35EA3-1FB0-4B08-AEC9-4B121553A075}" type="parTrans" cxnId="{67A1EE5F-81CB-4645-8FA4-062D0C3034EC}">
      <dgm:prSet/>
      <dgm:spPr/>
      <dgm:t>
        <a:bodyPr/>
        <a:lstStyle/>
        <a:p>
          <a:endParaRPr lang="es-CO"/>
        </a:p>
      </dgm:t>
    </dgm:pt>
    <dgm:pt modelId="{01934427-DE47-4C19-A64B-4DB119E5D11B}" type="sibTrans" cxnId="{67A1EE5F-81CB-4645-8FA4-062D0C3034EC}">
      <dgm:prSet/>
      <dgm:spPr/>
      <dgm:t>
        <a:bodyPr/>
        <a:lstStyle/>
        <a:p>
          <a:endParaRPr lang="es-CO"/>
        </a:p>
      </dgm:t>
    </dgm:pt>
    <dgm:pt modelId="{C52D4B75-EF0E-45B9-8D8C-14C502363B41}">
      <dgm:prSet phldrT="[Texto]"/>
      <dgm:spPr/>
      <dgm:t>
        <a:bodyPr/>
        <a:lstStyle/>
        <a:p>
          <a:r>
            <a:rPr lang="es-ES" dirty="0"/>
            <a:t>Riesgo simple: reclamo por medio del cual dan a conocer la insatisfacción con la prestación del servicio, pero que no representa riesgo inminente para la vida.  </a:t>
          </a:r>
          <a:endParaRPr lang="es-CO" dirty="0"/>
        </a:p>
      </dgm:t>
    </dgm:pt>
    <dgm:pt modelId="{2ED370BC-2324-4E07-98A2-2C2A6ED3AF49}" type="parTrans" cxnId="{C933546B-6ABE-42D4-B9D4-89D682FE7DF2}">
      <dgm:prSet/>
      <dgm:spPr/>
      <dgm:t>
        <a:bodyPr/>
        <a:lstStyle/>
        <a:p>
          <a:endParaRPr lang="es-CO"/>
        </a:p>
      </dgm:t>
    </dgm:pt>
    <dgm:pt modelId="{37B3471A-E72E-4B26-8723-3EA4C40D3117}" type="sibTrans" cxnId="{C933546B-6ABE-42D4-B9D4-89D682FE7DF2}">
      <dgm:prSet/>
      <dgm:spPr/>
      <dgm:t>
        <a:bodyPr/>
        <a:lstStyle/>
        <a:p>
          <a:endParaRPr lang="es-CO"/>
        </a:p>
      </dgm:t>
    </dgm:pt>
    <dgm:pt modelId="{785315B3-1340-4703-A29F-32C439D1A618}">
      <dgm:prSet phldrT="[Texto]"/>
      <dgm:spPr/>
      <dgm:t>
        <a:bodyPr/>
        <a:lstStyle/>
        <a:p>
          <a:r>
            <a:rPr lang="es-ES" dirty="0"/>
            <a:t>Riesgo priorizado: involucra el riesgo para la integridad de las personas, que afecte a poblaciones vulnerables o causen gran impacto en el sistema.  </a:t>
          </a:r>
          <a:endParaRPr lang="es-CO" dirty="0"/>
        </a:p>
      </dgm:t>
    </dgm:pt>
    <dgm:pt modelId="{6E92266A-C1E1-4B7B-ADA5-B06BF8834E9F}" type="parTrans" cxnId="{83D7F79B-16A8-4916-B366-2E8963D83D84}">
      <dgm:prSet/>
      <dgm:spPr/>
      <dgm:t>
        <a:bodyPr/>
        <a:lstStyle/>
        <a:p>
          <a:endParaRPr lang="es-CO"/>
        </a:p>
      </dgm:t>
    </dgm:pt>
    <dgm:pt modelId="{5BBB1DF1-07FB-4C6B-87CE-E2E233F014D9}" type="sibTrans" cxnId="{83D7F79B-16A8-4916-B366-2E8963D83D84}">
      <dgm:prSet/>
      <dgm:spPr/>
      <dgm:t>
        <a:bodyPr/>
        <a:lstStyle/>
        <a:p>
          <a:endParaRPr lang="es-CO"/>
        </a:p>
      </dgm:t>
    </dgm:pt>
    <dgm:pt modelId="{514DDF52-6003-467B-92DC-5B5213346A0F}">
      <dgm:prSet phldrT="[Texto]"/>
      <dgm:spPr/>
      <dgm:t>
        <a:bodyPr/>
        <a:lstStyle/>
        <a:p>
          <a:r>
            <a:rPr lang="es-ES" dirty="0"/>
            <a:t>Trámite del asegurador: son las solicitudes recibidas por parte de los aseguradores, por lo cual trasladan una solicitud, queja o petición de los usuarios o de los entes de vigilancia y control. </a:t>
          </a:r>
          <a:endParaRPr lang="es-CO" dirty="0"/>
        </a:p>
      </dgm:t>
    </dgm:pt>
    <dgm:pt modelId="{AD664F4D-8AF2-4348-B1D5-95682EC7A7FE}" type="parTrans" cxnId="{0D1D860E-C175-472A-A81A-F79DB481AF20}">
      <dgm:prSet/>
      <dgm:spPr/>
      <dgm:t>
        <a:bodyPr/>
        <a:lstStyle/>
        <a:p>
          <a:endParaRPr lang="es-CO"/>
        </a:p>
      </dgm:t>
    </dgm:pt>
    <dgm:pt modelId="{7538AFED-8212-4A7D-9A2F-51328170E245}" type="sibTrans" cxnId="{0D1D860E-C175-472A-A81A-F79DB481AF20}">
      <dgm:prSet/>
      <dgm:spPr/>
      <dgm:t>
        <a:bodyPr/>
        <a:lstStyle/>
        <a:p>
          <a:endParaRPr lang="es-CO"/>
        </a:p>
      </dgm:t>
    </dgm:pt>
    <dgm:pt modelId="{1E62B0C9-3CAA-4399-AEDA-6081901A72BD}" type="pres">
      <dgm:prSet presAssocID="{F2EF2A06-F52A-4159-98D2-097334A0865A}" presName="matrix" presStyleCnt="0">
        <dgm:presLayoutVars>
          <dgm:chMax val="1"/>
          <dgm:dir/>
          <dgm:resizeHandles val="exact"/>
        </dgm:presLayoutVars>
      </dgm:prSet>
      <dgm:spPr/>
    </dgm:pt>
    <dgm:pt modelId="{DE0BCA8C-DC76-470D-8A23-300B78B2425A}" type="pres">
      <dgm:prSet presAssocID="{F2EF2A06-F52A-4159-98D2-097334A0865A}" presName="diamond" presStyleLbl="bgShp" presStyleIdx="0" presStyleCnt="1"/>
      <dgm:spPr/>
    </dgm:pt>
    <dgm:pt modelId="{17F83B97-8B6A-4D07-9043-B06D45702660}" type="pres">
      <dgm:prSet presAssocID="{F2EF2A06-F52A-4159-98D2-097334A0865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0CCC10A-E7A5-4741-BB2B-8E7FFBB5344E}" type="pres">
      <dgm:prSet presAssocID="{F2EF2A06-F52A-4159-98D2-097334A0865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9363796-73D8-4DCF-9F95-A85773EE24B1}" type="pres">
      <dgm:prSet presAssocID="{F2EF2A06-F52A-4159-98D2-097334A0865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F85BBAA-7832-405C-9CA8-8BA3348A1F1A}" type="pres">
      <dgm:prSet presAssocID="{F2EF2A06-F52A-4159-98D2-097334A0865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D1D860E-C175-472A-A81A-F79DB481AF20}" srcId="{F2EF2A06-F52A-4159-98D2-097334A0865A}" destId="{514DDF52-6003-467B-92DC-5B5213346A0F}" srcOrd="3" destOrd="0" parTransId="{AD664F4D-8AF2-4348-B1D5-95682EC7A7FE}" sibTransId="{7538AFED-8212-4A7D-9A2F-51328170E245}"/>
    <dgm:cxn modelId="{6F2F0229-66D4-49CB-B1C8-217DD02D2D83}" type="presOf" srcId="{785315B3-1340-4703-A29F-32C439D1A618}" destId="{89363796-73D8-4DCF-9F95-A85773EE24B1}" srcOrd="0" destOrd="0" presId="urn:microsoft.com/office/officeart/2005/8/layout/matrix3"/>
    <dgm:cxn modelId="{033E605B-5B92-4FE7-8BA7-DA6CE4CED363}" type="presOf" srcId="{F2EF2A06-F52A-4159-98D2-097334A0865A}" destId="{1E62B0C9-3CAA-4399-AEDA-6081901A72BD}" srcOrd="0" destOrd="0" presId="urn:microsoft.com/office/officeart/2005/8/layout/matrix3"/>
    <dgm:cxn modelId="{67A1EE5F-81CB-4645-8FA4-062D0C3034EC}" srcId="{F2EF2A06-F52A-4159-98D2-097334A0865A}" destId="{581C6462-3492-4EDB-B21A-D70294AD1F46}" srcOrd="0" destOrd="0" parTransId="{7DD35EA3-1FB0-4B08-AEC9-4B121553A075}" sibTransId="{01934427-DE47-4C19-A64B-4DB119E5D11B}"/>
    <dgm:cxn modelId="{3E2F0245-7B3A-4426-BD42-5AE99B7F04DD}" type="presOf" srcId="{581C6462-3492-4EDB-B21A-D70294AD1F46}" destId="{17F83B97-8B6A-4D07-9043-B06D45702660}" srcOrd="0" destOrd="0" presId="urn:microsoft.com/office/officeart/2005/8/layout/matrix3"/>
    <dgm:cxn modelId="{C933546B-6ABE-42D4-B9D4-89D682FE7DF2}" srcId="{F2EF2A06-F52A-4159-98D2-097334A0865A}" destId="{C52D4B75-EF0E-45B9-8D8C-14C502363B41}" srcOrd="1" destOrd="0" parTransId="{2ED370BC-2324-4E07-98A2-2C2A6ED3AF49}" sibTransId="{37B3471A-E72E-4B26-8723-3EA4C40D3117}"/>
    <dgm:cxn modelId="{9B89D780-01FF-47B0-AA54-7BB6DE51E3EE}" type="presOf" srcId="{C52D4B75-EF0E-45B9-8D8C-14C502363B41}" destId="{40CCC10A-E7A5-4741-BB2B-8E7FFBB5344E}" srcOrd="0" destOrd="0" presId="urn:microsoft.com/office/officeart/2005/8/layout/matrix3"/>
    <dgm:cxn modelId="{83D7F79B-16A8-4916-B366-2E8963D83D84}" srcId="{F2EF2A06-F52A-4159-98D2-097334A0865A}" destId="{785315B3-1340-4703-A29F-32C439D1A618}" srcOrd="2" destOrd="0" parTransId="{6E92266A-C1E1-4B7B-ADA5-B06BF8834E9F}" sibTransId="{5BBB1DF1-07FB-4C6B-87CE-E2E233F014D9}"/>
    <dgm:cxn modelId="{324B84F9-F2AE-4396-B25B-1E9D7F2859EE}" type="presOf" srcId="{514DDF52-6003-467B-92DC-5B5213346A0F}" destId="{DF85BBAA-7832-405C-9CA8-8BA3348A1F1A}" srcOrd="0" destOrd="0" presId="urn:microsoft.com/office/officeart/2005/8/layout/matrix3"/>
    <dgm:cxn modelId="{B8DF3D57-2DEB-4CE3-A6A6-457487F9B0E7}" type="presParOf" srcId="{1E62B0C9-3CAA-4399-AEDA-6081901A72BD}" destId="{DE0BCA8C-DC76-470D-8A23-300B78B2425A}" srcOrd="0" destOrd="0" presId="urn:microsoft.com/office/officeart/2005/8/layout/matrix3"/>
    <dgm:cxn modelId="{1D88875D-74A7-4531-B646-D71DD1EF1FD8}" type="presParOf" srcId="{1E62B0C9-3CAA-4399-AEDA-6081901A72BD}" destId="{17F83B97-8B6A-4D07-9043-B06D45702660}" srcOrd="1" destOrd="0" presId="urn:microsoft.com/office/officeart/2005/8/layout/matrix3"/>
    <dgm:cxn modelId="{2F53C2F9-5433-4B12-AA3A-BB367CFC5AE9}" type="presParOf" srcId="{1E62B0C9-3CAA-4399-AEDA-6081901A72BD}" destId="{40CCC10A-E7A5-4741-BB2B-8E7FFBB5344E}" srcOrd="2" destOrd="0" presId="urn:microsoft.com/office/officeart/2005/8/layout/matrix3"/>
    <dgm:cxn modelId="{21879D4E-6874-4E79-B0B2-6C3B922A7AC2}" type="presParOf" srcId="{1E62B0C9-3CAA-4399-AEDA-6081901A72BD}" destId="{89363796-73D8-4DCF-9F95-A85773EE24B1}" srcOrd="3" destOrd="0" presId="urn:microsoft.com/office/officeart/2005/8/layout/matrix3"/>
    <dgm:cxn modelId="{333D92D9-23DC-472C-8D2E-88491B486E11}" type="presParOf" srcId="{1E62B0C9-3CAA-4399-AEDA-6081901A72BD}" destId="{DF85BBAA-7832-405C-9CA8-8BA3348A1F1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28017-6D44-448A-8479-C56EE4E8BC89}">
      <dsp:nvSpPr>
        <dsp:cNvPr id="0" name=""/>
        <dsp:cNvSpPr/>
      </dsp:nvSpPr>
      <dsp:spPr>
        <a:xfrm rot="16200000">
          <a:off x="697950" y="-697950"/>
          <a:ext cx="2507883" cy="3903784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/>
            <a:t>Felicitación: </a:t>
          </a:r>
          <a:r>
            <a:rPr lang="es-ES" sz="1500" kern="1200" dirty="0"/>
            <a:t>es la manifestación que expresa el agrado o satisfacción a la atención de un funcionario y/o servicio de la clínica. </a:t>
          </a:r>
          <a:endParaRPr lang="es-CO" sz="1500" kern="1200" dirty="0"/>
        </a:p>
      </dsp:txBody>
      <dsp:txXfrm rot="5400000">
        <a:off x="-1" y="1"/>
        <a:ext cx="3903784" cy="1880912"/>
      </dsp:txXfrm>
    </dsp:sp>
    <dsp:sp modelId="{DE9E068E-0221-4687-B4DD-333F61C1963E}">
      <dsp:nvSpPr>
        <dsp:cNvPr id="0" name=""/>
        <dsp:cNvSpPr/>
      </dsp:nvSpPr>
      <dsp:spPr>
        <a:xfrm>
          <a:off x="3903784" y="0"/>
          <a:ext cx="3903784" cy="2507883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/>
            <a:t>Petición: </a:t>
          </a:r>
          <a:r>
            <a:rPr lang="es-ES" sz="1500" kern="1200" dirty="0"/>
            <a:t>es una solicitud mediante la cual una persona por motivos de interés general o particular solicita la intervención de la entidad para la resolución de una situación, la prestación de un servicio, la información o requerimiento de copia de documentos. </a:t>
          </a:r>
          <a:endParaRPr lang="es-CO" sz="1500" kern="1200" dirty="0"/>
        </a:p>
      </dsp:txBody>
      <dsp:txXfrm>
        <a:off x="3903784" y="0"/>
        <a:ext cx="3903784" cy="1880912"/>
      </dsp:txXfrm>
    </dsp:sp>
    <dsp:sp modelId="{45E62A46-AAF2-479C-8D28-2B8B2A6F1A48}">
      <dsp:nvSpPr>
        <dsp:cNvPr id="0" name=""/>
        <dsp:cNvSpPr/>
      </dsp:nvSpPr>
      <dsp:spPr>
        <a:xfrm rot="10800000">
          <a:off x="0" y="2507883"/>
          <a:ext cx="3903784" cy="2507883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/>
            <a:t>Reclamo: </a:t>
          </a:r>
          <a:r>
            <a:rPr lang="es-ES" sz="1500" kern="1200" dirty="0"/>
            <a:t>solicitud a través de la cual los usuarios dan a conocer su insatisfacción con la prestación del servicio de salud por parte de algún actor o solicita el reconocimiento del derecho fundamental a la salud. </a:t>
          </a:r>
          <a:endParaRPr lang="es-CO" sz="1500" kern="1200" dirty="0"/>
        </a:p>
      </dsp:txBody>
      <dsp:txXfrm rot="10800000">
        <a:off x="0" y="3134854"/>
        <a:ext cx="3903784" cy="1880912"/>
      </dsp:txXfrm>
    </dsp:sp>
    <dsp:sp modelId="{ED258D36-BE43-41F2-B563-0EB072C4BFD3}">
      <dsp:nvSpPr>
        <dsp:cNvPr id="0" name=""/>
        <dsp:cNvSpPr/>
      </dsp:nvSpPr>
      <dsp:spPr>
        <a:xfrm rot="5400000">
          <a:off x="4601735" y="1809932"/>
          <a:ext cx="2507883" cy="3903784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/>
            <a:t>Sugerencia: </a:t>
          </a:r>
          <a:r>
            <a:rPr lang="es-ES" sz="1500" kern="1200" dirty="0"/>
            <a:t>se refiere a la acción de presentar ideas relacionadas con el mejoramiento en la prestación de los servicios y/o al desempeño de funciones. </a:t>
          </a:r>
          <a:endParaRPr lang="es-CO" sz="1500" kern="1200" dirty="0"/>
        </a:p>
      </dsp:txBody>
      <dsp:txXfrm rot="-5400000">
        <a:off x="3903784" y="3134854"/>
        <a:ext cx="3903784" cy="1880912"/>
      </dsp:txXfrm>
    </dsp:sp>
    <dsp:sp modelId="{416E92CC-B5D4-4A88-887D-2011131F876B}">
      <dsp:nvSpPr>
        <dsp:cNvPr id="0" name=""/>
        <dsp:cNvSpPr/>
      </dsp:nvSpPr>
      <dsp:spPr>
        <a:xfrm>
          <a:off x="2732649" y="1880912"/>
          <a:ext cx="2342270" cy="1253941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b="1" kern="1200" dirty="0"/>
            <a:t>Queja: </a:t>
          </a:r>
          <a:r>
            <a:rPr lang="es-ES" sz="1500" kern="1200" dirty="0"/>
            <a:t>manifestación de una persona, a través de la cual expresa inconformidad con el actuar de un funcionario. </a:t>
          </a:r>
          <a:endParaRPr lang="es-CO" sz="1500" kern="1200" dirty="0"/>
        </a:p>
      </dsp:txBody>
      <dsp:txXfrm>
        <a:off x="2793861" y="1942124"/>
        <a:ext cx="2219846" cy="11315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BCA8C-DC76-470D-8A23-300B78B2425A}">
      <dsp:nvSpPr>
        <dsp:cNvPr id="0" name=""/>
        <dsp:cNvSpPr/>
      </dsp:nvSpPr>
      <dsp:spPr>
        <a:xfrm>
          <a:off x="1572064" y="0"/>
          <a:ext cx="6421902" cy="6421902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F83B97-8B6A-4D07-9043-B06D45702660}">
      <dsp:nvSpPr>
        <dsp:cNvPr id="0" name=""/>
        <dsp:cNvSpPr/>
      </dsp:nvSpPr>
      <dsp:spPr>
        <a:xfrm>
          <a:off x="2182145" y="610080"/>
          <a:ext cx="2504541" cy="250454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Riesgo vital: implica el riesgo inminente para  la vida o la integridad de la persona </a:t>
          </a:r>
          <a:endParaRPr lang="es-CO" sz="1600" kern="1200" dirty="0"/>
        </a:p>
      </dsp:txBody>
      <dsp:txXfrm>
        <a:off x="2304407" y="732342"/>
        <a:ext cx="2260017" cy="2260017"/>
      </dsp:txXfrm>
    </dsp:sp>
    <dsp:sp modelId="{40CCC10A-E7A5-4741-BB2B-8E7FFBB5344E}">
      <dsp:nvSpPr>
        <dsp:cNvPr id="0" name=""/>
        <dsp:cNvSpPr/>
      </dsp:nvSpPr>
      <dsp:spPr>
        <a:xfrm>
          <a:off x="4879344" y="610080"/>
          <a:ext cx="2504541" cy="250454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Riesgo simple: reclamo por medio del cual dan a conocer la insatisfacción con la prestación del servicio, pero que no representa riesgo inminente para la vida.  </a:t>
          </a:r>
          <a:endParaRPr lang="es-CO" sz="1600" kern="1200" dirty="0"/>
        </a:p>
      </dsp:txBody>
      <dsp:txXfrm>
        <a:off x="5001606" y="732342"/>
        <a:ext cx="2260017" cy="2260017"/>
      </dsp:txXfrm>
    </dsp:sp>
    <dsp:sp modelId="{89363796-73D8-4DCF-9F95-A85773EE24B1}">
      <dsp:nvSpPr>
        <dsp:cNvPr id="0" name=""/>
        <dsp:cNvSpPr/>
      </dsp:nvSpPr>
      <dsp:spPr>
        <a:xfrm>
          <a:off x="2182145" y="3307279"/>
          <a:ext cx="2504541" cy="250454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Riesgo priorizado: involucra el riesgo para la integridad de las personas, que afecte a poblaciones vulnerables o causen gran impacto en el sistema.  </a:t>
          </a:r>
          <a:endParaRPr lang="es-CO" sz="1600" kern="1200" dirty="0"/>
        </a:p>
      </dsp:txBody>
      <dsp:txXfrm>
        <a:off x="2304407" y="3429541"/>
        <a:ext cx="2260017" cy="2260017"/>
      </dsp:txXfrm>
    </dsp:sp>
    <dsp:sp modelId="{DF85BBAA-7832-405C-9CA8-8BA3348A1F1A}">
      <dsp:nvSpPr>
        <dsp:cNvPr id="0" name=""/>
        <dsp:cNvSpPr/>
      </dsp:nvSpPr>
      <dsp:spPr>
        <a:xfrm>
          <a:off x="4879344" y="3307279"/>
          <a:ext cx="2504541" cy="250454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Trámite del asegurador: son las solicitudes recibidas por parte de los aseguradores, por lo cual trasladan una solicitud, queja o petición de los usuarios o de los entes de vigilancia y control. </a:t>
          </a:r>
          <a:endParaRPr lang="es-CO" sz="1600" kern="1200" dirty="0"/>
        </a:p>
      </dsp:txBody>
      <dsp:txXfrm>
        <a:off x="5001606" y="3429541"/>
        <a:ext cx="2260017" cy="2260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usuarios@clinicantioquia.com.co" TargetMode="External"/><Relationship Id="rId2" Type="http://schemas.openxmlformats.org/officeDocument/2006/relationships/hyperlink" Target="https://www.clinicantioquia.com.co/pqrsf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524000" y="1751756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s-ES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Asociación de Usuarios</a:t>
            </a:r>
            <a:br>
              <a:rPr lang="es-ES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s-ES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Clínica Antioquia</a:t>
            </a:r>
            <a:br>
              <a:rPr lang="es-ES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s-ES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Sede Sur</a:t>
            </a:r>
            <a:br>
              <a:rPr lang="es-ES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s-ES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Octubre  </a:t>
            </a:r>
            <a:endParaRPr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524000" y="428667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Juliana Angel Pérez – Trabajadora Social 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A2"/>
              </a:buClr>
              <a:buSzPts val="4400"/>
              <a:buFont typeface="Arial"/>
              <a:buNone/>
            </a:pPr>
            <a:r>
              <a:rPr lang="es-ES" b="1">
                <a:solidFill>
                  <a:srgbClr val="00AAA2"/>
                </a:solidFill>
                <a:latin typeface="Arial"/>
                <a:ea typeface="Arial"/>
                <a:cs typeface="Arial"/>
                <a:sym typeface="Arial"/>
              </a:rPr>
              <a:t>Satisfacción</a:t>
            </a:r>
            <a:endParaRPr b="1"/>
          </a:p>
        </p:txBody>
      </p:sp>
      <p:sp>
        <p:nvSpPr>
          <p:cNvPr id="157" name="Google Shape;157;p10"/>
          <p:cNvSpPr txBox="1">
            <a:spLocks noGrp="1"/>
          </p:cNvSpPr>
          <p:nvPr>
            <p:ph type="sldNum" idx="12"/>
          </p:nvPr>
        </p:nvSpPr>
        <p:spPr>
          <a:xfrm>
            <a:off x="8610600" y="63786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10</a:t>
            </a:fld>
            <a:endParaRPr/>
          </a:p>
        </p:txBody>
      </p:sp>
      <p:pic>
        <p:nvPicPr>
          <p:cNvPr id="158" name="Google Shape;158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163" y="1806227"/>
            <a:ext cx="11350925" cy="379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A2"/>
              </a:buClr>
              <a:buSzPts val="4400"/>
              <a:buFont typeface="Arial"/>
              <a:buNone/>
            </a:pPr>
            <a:r>
              <a:rPr lang="es-ES" dirty="0">
                <a:solidFill>
                  <a:srgbClr val="00AAA2"/>
                </a:solidFill>
                <a:latin typeface="Arial"/>
                <a:ea typeface="Arial"/>
                <a:cs typeface="Arial"/>
                <a:sym typeface="Arial"/>
              </a:rPr>
              <a:t>Humanización</a:t>
            </a:r>
            <a:endParaRPr dirty="0"/>
          </a:p>
        </p:txBody>
      </p:sp>
      <p:sp>
        <p:nvSpPr>
          <p:cNvPr id="164" name="Google Shape;16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11</a:t>
            </a:fld>
            <a:endParaRPr/>
          </a:p>
        </p:txBody>
      </p:sp>
      <p:pic>
        <p:nvPicPr>
          <p:cNvPr id="165" name="Google Shape;165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62902" y="1878288"/>
            <a:ext cx="8978719" cy="374192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C662D-2A99-0E98-DD87-F5FA9B1CE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00AAA2"/>
                </a:solidFill>
                <a:latin typeface="Arial"/>
                <a:ea typeface="Arial"/>
                <a:cs typeface="Arial"/>
                <a:sym typeface="Arial"/>
              </a:rPr>
              <a:t>Gestión de PQRSF</a:t>
            </a:r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D17DA58-2006-C39A-6295-40407772FCF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12</a:t>
            </a:fld>
            <a:endParaRPr lang="es-ES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5016E10D-4B43-A6A2-659D-D71C8526D4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964798"/>
              </p:ext>
            </p:extLst>
          </p:nvPr>
        </p:nvGraphicFramePr>
        <p:xfrm>
          <a:off x="2192215" y="1477108"/>
          <a:ext cx="7807569" cy="5015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6852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594B6B-A89A-D18E-8E71-A5F3525840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13</a:t>
            </a:fld>
            <a:endParaRPr lang="es-ES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CD1C0F77-A68C-FC48-8E57-73339E371C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0036231"/>
              </p:ext>
            </p:extLst>
          </p:nvPr>
        </p:nvGraphicFramePr>
        <p:xfrm>
          <a:off x="1041009" y="436098"/>
          <a:ext cx="9566031" cy="6421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8700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B52F302-3C6A-E955-32BD-7481A81174C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14</a:t>
            </a:fld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91138E4-C277-B3FB-ED37-835D19FC89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692" t="24635" r="26500" b="14670"/>
          <a:stretch/>
        </p:blipFill>
        <p:spPr>
          <a:xfrm>
            <a:off x="2743199" y="829994"/>
            <a:ext cx="7100907" cy="496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817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3A33DA-3959-1F5F-BCD2-49F825F75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AAA2"/>
                </a:solidFill>
                <a:latin typeface="Arial"/>
                <a:ea typeface="Arial"/>
                <a:cs typeface="Arial"/>
                <a:sym typeface="Arial"/>
              </a:rPr>
              <a:t>Medios de recepción de manifestaciones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854356-9CEE-6EB0-3A2C-1558532547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s-ES" dirty="0"/>
              <a:t>1. Presencial: oficina de Atención Centrada en la Persona</a:t>
            </a:r>
          </a:p>
          <a:p>
            <a:pPr marL="114300" indent="0">
              <a:buNone/>
            </a:pPr>
            <a:r>
              <a:rPr lang="es-ES" dirty="0"/>
              <a:t>Lunes a viernes de 7:00am a 5:00pm (jornada continua)</a:t>
            </a:r>
          </a:p>
          <a:p>
            <a:pPr marL="114300" indent="0">
              <a:buNone/>
            </a:pPr>
            <a:r>
              <a:rPr lang="es-ES" dirty="0"/>
              <a:t>2. Telefónico: 322 22 11 ext. 1147</a:t>
            </a:r>
            <a:endParaRPr lang="es-CO" dirty="0"/>
          </a:p>
          <a:p>
            <a:pPr marL="114300" indent="0">
              <a:buNone/>
            </a:pPr>
            <a:r>
              <a:rPr lang="es-ES" dirty="0"/>
              <a:t>Lunes a viernes de 7:00am a 5:00pm (jornada continua)</a:t>
            </a:r>
          </a:p>
          <a:p>
            <a:pPr marL="114300" indent="0">
              <a:buNone/>
            </a:pPr>
            <a:r>
              <a:rPr lang="es-ES" dirty="0"/>
              <a:t>3. Página Web: </a:t>
            </a:r>
            <a:r>
              <a:rPr lang="es-ES" dirty="0">
                <a:hlinkClick r:id="rId2"/>
              </a:rPr>
              <a:t>https://www.clinicantioquia.com.co/pqrsf/</a:t>
            </a:r>
            <a:endParaRPr lang="es-ES" dirty="0"/>
          </a:p>
          <a:p>
            <a:pPr marL="114300" indent="0">
              <a:buNone/>
            </a:pPr>
            <a:r>
              <a:rPr lang="es-ES" dirty="0"/>
              <a:t>4. WhatsApp: 3168347321</a:t>
            </a:r>
          </a:p>
          <a:p>
            <a:pPr marL="114300" indent="0">
              <a:buNone/>
            </a:pPr>
            <a:r>
              <a:rPr lang="es-ES" dirty="0"/>
              <a:t>5. Correo electrónico: </a:t>
            </a:r>
            <a:r>
              <a:rPr lang="es-ES" dirty="0">
                <a:hlinkClick r:id="rId3"/>
              </a:rPr>
              <a:t>usuarios@clinicantioquia.com.co</a:t>
            </a:r>
            <a:r>
              <a:rPr lang="es-ES" dirty="0"/>
              <a:t> </a:t>
            </a:r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E3A1E0E-B1E8-543C-D347-CE83BC3135E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9549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A2"/>
              </a:buClr>
              <a:buSzPts val="4400"/>
              <a:buFont typeface="Arial"/>
              <a:buNone/>
            </a:pPr>
            <a:r>
              <a:rPr lang="es-ES">
                <a:solidFill>
                  <a:srgbClr val="00AAA2"/>
                </a:solidFill>
                <a:latin typeface="Arial"/>
                <a:ea typeface="Arial"/>
                <a:cs typeface="Arial"/>
                <a:sym typeface="Arial"/>
              </a:rPr>
              <a:t>Proposiciones y varios</a:t>
            </a:r>
            <a:endParaRPr/>
          </a:p>
        </p:txBody>
      </p:sp>
      <p:sp>
        <p:nvSpPr>
          <p:cNvPr id="182" name="Google Shape;18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A2"/>
              </a:buClr>
              <a:buSzPts val="4400"/>
              <a:buFont typeface="Arial"/>
              <a:buNone/>
            </a:pPr>
            <a:r>
              <a:rPr lang="es-ES">
                <a:solidFill>
                  <a:srgbClr val="00AAA2"/>
                </a:solidFill>
                <a:latin typeface="Arial"/>
                <a:ea typeface="Arial"/>
                <a:cs typeface="Arial"/>
                <a:sym typeface="Arial"/>
              </a:rPr>
              <a:t>Programación próxima reunión </a:t>
            </a:r>
            <a:endParaRPr/>
          </a:p>
        </p:txBody>
      </p:sp>
      <p:sp>
        <p:nvSpPr>
          <p:cNvPr id="188" name="Google Shape;188;p14"/>
          <p:cNvSpPr txBox="1">
            <a:spLocks noGrp="1"/>
          </p:cNvSpPr>
          <p:nvPr>
            <p:ph type="body" idx="1"/>
          </p:nvPr>
        </p:nvSpPr>
        <p:spPr>
          <a:xfrm>
            <a:off x="838200" y="200501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ES" dirty="0"/>
              <a:t>Sugerencia: jueves 23 de noviembre </a:t>
            </a:r>
            <a:endParaRPr dirty="0"/>
          </a:p>
        </p:txBody>
      </p:sp>
      <p:sp>
        <p:nvSpPr>
          <p:cNvPr id="189" name="Google Shape;1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17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A2"/>
              </a:buClr>
              <a:buSzPts val="4400"/>
              <a:buFont typeface="Arial"/>
              <a:buNone/>
            </a:pPr>
            <a:r>
              <a:rPr lang="es-ES">
                <a:solidFill>
                  <a:srgbClr val="00AAA2"/>
                </a:solidFill>
                <a:latin typeface="Arial"/>
                <a:ea typeface="Arial"/>
                <a:cs typeface="Arial"/>
                <a:sym typeface="Arial"/>
              </a:rPr>
              <a:t>Orden del día</a:t>
            </a:r>
            <a:endParaRPr>
              <a:solidFill>
                <a:srgbClr val="00AAA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838200" y="1588119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ES" sz="2000" dirty="0">
                <a:latin typeface="Calibri"/>
                <a:ea typeface="Calibri"/>
                <a:cs typeface="Calibri"/>
                <a:sym typeface="Calibri"/>
              </a:rPr>
              <a:t>1. Hora de Inicio: 2:00 pm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ES" sz="2000" dirty="0">
                <a:latin typeface="Calibri"/>
                <a:ea typeface="Calibri"/>
                <a:cs typeface="Calibri"/>
                <a:sym typeface="Calibri"/>
              </a:rPr>
              <a:t>2. Verificación del Quórum.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ES" sz="2000" dirty="0">
                <a:latin typeface="Calibri"/>
                <a:ea typeface="Calibri"/>
                <a:cs typeface="Calibri"/>
                <a:sym typeface="Calibri"/>
              </a:rPr>
              <a:t>3. Lectura del acta anterior y revisión de compromisos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ES" sz="2000" dirty="0">
                <a:latin typeface="Calibri"/>
                <a:ea typeface="Calibri"/>
                <a:cs typeface="Calibri"/>
                <a:sym typeface="Calibri"/>
              </a:rPr>
              <a:t>4. Temas a Tratar: </a:t>
            </a:r>
            <a:r>
              <a:rPr lang="es-ES" sz="1600" dirty="0"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s-ES" sz="1600" dirty="0">
                <a:latin typeface="Calibri"/>
                <a:ea typeface="Calibri"/>
                <a:cs typeface="Calibri"/>
                <a:sym typeface="Calibri"/>
              </a:rPr>
              <a:t>Reflexión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s-ES" sz="1600" dirty="0">
                <a:latin typeface="Calibri"/>
                <a:ea typeface="Calibri"/>
                <a:cs typeface="Calibri"/>
                <a:sym typeface="Calibri"/>
              </a:rPr>
              <a:t>Presentación de indicadores de atención al usuario 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s-ES" sz="1600" dirty="0"/>
              <a:t>Capacitación Proceso PQRS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ES" sz="2000" dirty="0">
                <a:latin typeface="Calibri"/>
                <a:ea typeface="Calibri"/>
                <a:cs typeface="Calibri"/>
                <a:sym typeface="Calibri"/>
              </a:rPr>
              <a:t>5. Proposiciones y varios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ES" sz="2000" dirty="0">
                <a:latin typeface="Calibri"/>
                <a:ea typeface="Calibri"/>
                <a:cs typeface="Calibri"/>
                <a:sym typeface="Calibri"/>
              </a:rPr>
              <a:t>6. Establecimiento de compromisos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s-ES" sz="2000" dirty="0">
                <a:latin typeface="Calibri"/>
                <a:ea typeface="Calibri"/>
                <a:cs typeface="Calibri"/>
                <a:sym typeface="Calibri"/>
              </a:rPr>
              <a:t>7. Finalización y programación de nueva reunión.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A2"/>
              </a:buClr>
              <a:buSzPts val="4400"/>
              <a:buFont typeface="Arial"/>
              <a:buNone/>
            </a:pPr>
            <a:r>
              <a:rPr lang="es-ES">
                <a:solidFill>
                  <a:srgbClr val="00AAA2"/>
                </a:solidFill>
                <a:latin typeface="Arial"/>
                <a:ea typeface="Arial"/>
                <a:cs typeface="Arial"/>
                <a:sym typeface="Arial"/>
              </a:rPr>
              <a:t>Compromisos</a:t>
            </a:r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3</a:t>
            </a:fld>
            <a:endParaRPr/>
          </a:p>
        </p:txBody>
      </p:sp>
      <p:graphicFrame>
        <p:nvGraphicFramePr>
          <p:cNvPr id="104" name="Google Shape;104;p3"/>
          <p:cNvGraphicFramePr/>
          <p:nvPr>
            <p:extLst>
              <p:ext uri="{D42A27DB-BD31-4B8C-83A1-F6EECF244321}">
                <p14:modId xmlns:p14="http://schemas.microsoft.com/office/powerpoint/2010/main" val="3696922790"/>
              </p:ext>
            </p:extLst>
          </p:nvPr>
        </p:nvGraphicFramePr>
        <p:xfrm>
          <a:off x="2725731" y="1690688"/>
          <a:ext cx="6740525" cy="4641725"/>
        </p:xfrm>
        <a:graphic>
          <a:graphicData uri="http://schemas.openxmlformats.org/drawingml/2006/table">
            <a:tbl>
              <a:tblPr>
                <a:noFill/>
                <a:tableStyleId>{57FA039F-6303-424E-9D2F-13CDA7A30EE5}</a:tableStyleId>
              </a:tblPr>
              <a:tblGrid>
                <a:gridCol w="3169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4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15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COMPROMISO</a:t>
                      </a: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RESPONSABLE</a:t>
                      </a: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1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FECHA LÍMITE</a:t>
                      </a: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3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Convocatoria continua. </a:t>
                      </a: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Oficina de atención al usuario/miembros de la asociación</a:t>
                      </a: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Continuo</a:t>
                      </a: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3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Acompañamiento recolección de buzones.</a:t>
                      </a:r>
                      <a:endParaRPr sz="11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Miembros de la asociación</a:t>
                      </a:r>
                      <a:endParaRPr sz="11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Continuo</a:t>
                      </a:r>
                      <a:endParaRPr sz="11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3575">
                <a:tc>
                  <a:txBody>
                    <a:bodyPr/>
                    <a:lstStyle/>
                    <a:p>
                      <a:pPr algn="just"/>
                      <a:r>
                        <a:rPr lang="es-E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Visita/seguimiento consulta externa </a:t>
                      </a:r>
                      <a:endParaRPr lang="es-CO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Oficina de atención al usuario/ miembros de la asociación</a:t>
                      </a:r>
                      <a:endParaRPr lang="es-CO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s-CO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CO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Octubre</a:t>
                      </a:r>
                      <a:endParaRPr lang="es-CO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2475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A2"/>
              </a:buClr>
              <a:buSzPts val="4400"/>
              <a:buFont typeface="Arial"/>
              <a:buNone/>
            </a:pPr>
            <a:r>
              <a:rPr lang="es-ES">
                <a:solidFill>
                  <a:srgbClr val="00AAA2"/>
                </a:solidFill>
                <a:latin typeface="Arial"/>
                <a:ea typeface="Arial"/>
                <a:cs typeface="Arial"/>
                <a:sym typeface="Arial"/>
              </a:rPr>
              <a:t>Indicadores y resultados</a:t>
            </a:r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4</a:t>
            </a:fld>
            <a:endParaRPr/>
          </a:p>
        </p:txBody>
      </p:sp>
      <p:sp>
        <p:nvSpPr>
          <p:cNvPr id="111" name="Google Shape;111;p4"/>
          <p:cNvSpPr txBox="1"/>
          <p:nvPr/>
        </p:nvSpPr>
        <p:spPr>
          <a:xfrm>
            <a:off x="838199" y="1510046"/>
            <a:ext cx="103179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Para el mes de </a:t>
            </a:r>
            <a:r>
              <a:rPr lang="es-ES" sz="1800">
                <a:latin typeface="Calibri"/>
                <a:ea typeface="Calibri"/>
                <a:cs typeface="Calibri"/>
                <a:sym typeface="Calibri"/>
              </a:rPr>
              <a:t>Septiembre </a:t>
            </a:r>
            <a:r>
              <a:rPr lang="es-E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 registraron un total de </a:t>
            </a:r>
            <a:r>
              <a:rPr lang="es-E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s-E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81</a:t>
            </a:r>
            <a:r>
              <a:rPr lang="es-E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manifestaciones, de las cuales se obtuvo el siguiente resultado: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2147888" y="2990850"/>
            <a:ext cx="12192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400" y="2582050"/>
            <a:ext cx="11407201" cy="288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>
            <a:spLocks noGrp="1"/>
          </p:cNvSpPr>
          <p:nvPr>
            <p:ph type="title"/>
          </p:nvPr>
        </p:nvSpPr>
        <p:spPr>
          <a:xfrm>
            <a:off x="838200" y="379976"/>
            <a:ext cx="10515600" cy="9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ct val="100000"/>
              <a:buFont typeface="Arial"/>
              <a:buNone/>
            </a:pPr>
            <a:r>
              <a:rPr lang="es-ES" sz="4000" b="1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PETICIONES Y RECLAMOS </a:t>
            </a:r>
            <a:br>
              <a:rPr lang="es-ES" sz="4000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</a:b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5</a:t>
            </a:fld>
            <a:endParaRPr/>
          </a:p>
        </p:txBody>
      </p:sp>
      <p:pic>
        <p:nvPicPr>
          <p:cNvPr id="120" name="Google Shape;120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3800" y="1016875"/>
            <a:ext cx="7824399" cy="250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83800" y="3850950"/>
            <a:ext cx="7824399" cy="263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>
            <a:spLocks noGrp="1"/>
          </p:cNvSpPr>
          <p:nvPr>
            <p:ph type="title"/>
          </p:nvPr>
        </p:nvSpPr>
        <p:spPr>
          <a:xfrm>
            <a:off x="838200" y="25450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ts val="4400"/>
              <a:buFont typeface="Arial"/>
              <a:buNone/>
            </a:pPr>
            <a:r>
              <a:rPr lang="es-ES" b="1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Causalidades</a:t>
            </a:r>
            <a:endParaRPr/>
          </a:p>
        </p:txBody>
      </p:sp>
      <p:sp>
        <p:nvSpPr>
          <p:cNvPr id="127" name="Google Shape;12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6</a:t>
            </a:fld>
            <a:endParaRPr/>
          </a:p>
        </p:txBody>
      </p:sp>
      <p:pic>
        <p:nvPicPr>
          <p:cNvPr id="128" name="Google Shape;128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6963" y="1504500"/>
            <a:ext cx="8418075" cy="485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ts val="4400"/>
              <a:buFont typeface="Calibri"/>
              <a:buNone/>
            </a:pPr>
            <a:r>
              <a:rPr lang="es-ES" sz="4400" b="1">
                <a:solidFill>
                  <a:srgbClr val="009999"/>
                </a:solidFill>
                <a:latin typeface="Calibri"/>
                <a:ea typeface="Calibri"/>
                <a:cs typeface="Calibri"/>
                <a:sym typeface="Calibri"/>
              </a:rPr>
              <a:t>QUEJAS</a:t>
            </a:r>
            <a:endParaRPr/>
          </a:p>
        </p:txBody>
      </p:sp>
      <p:sp>
        <p:nvSpPr>
          <p:cNvPr id="134" name="Google Shape;13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7</a:t>
            </a:fld>
            <a:endParaRPr/>
          </a:p>
        </p:txBody>
      </p:sp>
      <p:pic>
        <p:nvPicPr>
          <p:cNvPr id="135" name="Google Shape;135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363" y="2322413"/>
            <a:ext cx="10201275" cy="290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 txBox="1">
            <a:spLocks noGrp="1"/>
          </p:cNvSpPr>
          <p:nvPr>
            <p:ph type="title"/>
          </p:nvPr>
        </p:nvSpPr>
        <p:spPr>
          <a:xfrm>
            <a:off x="1228400" y="36035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ts val="4400"/>
              <a:buFont typeface="Arial"/>
              <a:buNone/>
            </a:pPr>
            <a:r>
              <a:rPr lang="es-ES" sz="4400" b="1">
                <a:solidFill>
                  <a:srgbClr val="009999"/>
                </a:solidFill>
                <a:latin typeface="Arial"/>
                <a:ea typeface="Arial"/>
                <a:cs typeface="Arial"/>
                <a:sym typeface="Arial"/>
              </a:rPr>
              <a:t>FELICITACIONES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8</a:t>
            </a:fld>
            <a:endParaRPr/>
          </a:p>
        </p:txBody>
      </p:sp>
      <p:sp>
        <p:nvSpPr>
          <p:cNvPr id="142" name="Google Shape;142;p8"/>
          <p:cNvSpPr txBox="1"/>
          <p:nvPr/>
        </p:nvSpPr>
        <p:spPr>
          <a:xfrm>
            <a:off x="3046141" y="5521904"/>
            <a:ext cx="6099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3" name="Google Shape;143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8700" y="1685913"/>
            <a:ext cx="10325100" cy="3486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SzPts val="4400"/>
              <a:buFont typeface="Calibri"/>
              <a:buNone/>
            </a:pPr>
            <a:r>
              <a:rPr lang="es-ES" sz="4400" b="1">
                <a:solidFill>
                  <a:srgbClr val="009999"/>
                </a:solidFill>
                <a:latin typeface="Calibri"/>
                <a:ea typeface="Calibri"/>
                <a:cs typeface="Calibri"/>
                <a:sym typeface="Calibri"/>
              </a:rPr>
              <a:t>SUGERENCIAS</a:t>
            </a:r>
            <a:endParaRPr/>
          </a:p>
        </p:txBody>
      </p:sp>
      <p:sp>
        <p:nvSpPr>
          <p:cNvPr id="149" name="Google Shape;1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9</a:t>
            </a:fld>
            <a:endParaRPr/>
          </a:p>
        </p:txBody>
      </p:sp>
      <p:sp>
        <p:nvSpPr>
          <p:cNvPr id="150" name="Google Shape;150;p9"/>
          <p:cNvSpPr txBox="1"/>
          <p:nvPr/>
        </p:nvSpPr>
        <p:spPr>
          <a:xfrm>
            <a:off x="838200" y="1690688"/>
            <a:ext cx="1051560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Durante el mes de Septiembre se recibieron </a:t>
            </a:r>
            <a:r>
              <a:rPr lang="es-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s-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sugerencias por parte de los usuarios. </a:t>
            </a:r>
            <a:endParaRPr/>
          </a:p>
        </p:txBody>
      </p:sp>
      <p:pic>
        <p:nvPicPr>
          <p:cNvPr id="151" name="Google Shape;151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4450" y="2376775"/>
            <a:ext cx="10515601" cy="36935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554</Words>
  <Application>Microsoft Office PowerPoint</Application>
  <PresentationFormat>Panorámica</PresentationFormat>
  <Paragraphs>75</Paragraphs>
  <Slides>17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de Office</vt:lpstr>
      <vt:lpstr>Asociación de Usuarios Clínica Antioquia Sede Sur Octubre  </vt:lpstr>
      <vt:lpstr>Orden del día</vt:lpstr>
      <vt:lpstr>Compromisos</vt:lpstr>
      <vt:lpstr>Indicadores y resultados</vt:lpstr>
      <vt:lpstr>PETICIONES Y RECLAMOS  </vt:lpstr>
      <vt:lpstr>Causalidades</vt:lpstr>
      <vt:lpstr>QUEJAS</vt:lpstr>
      <vt:lpstr>FELICITACIONES</vt:lpstr>
      <vt:lpstr>SUGERENCIAS</vt:lpstr>
      <vt:lpstr>Satisfacción</vt:lpstr>
      <vt:lpstr>Humanización</vt:lpstr>
      <vt:lpstr>Gestión de PQRSF</vt:lpstr>
      <vt:lpstr>Presentación de PowerPoint</vt:lpstr>
      <vt:lpstr>Presentación de PowerPoint</vt:lpstr>
      <vt:lpstr>Medios de recepción de manifestaciones</vt:lpstr>
      <vt:lpstr>Proposiciones y varios</vt:lpstr>
      <vt:lpstr>Programación próxima reunión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Asociación de Usuarios Clínica Antioquia Sede Sur Septiembre</dc:title>
  <dc:creator>Auxsiau</dc:creator>
  <cp:lastModifiedBy>Auxsiau</cp:lastModifiedBy>
  <cp:revision>7</cp:revision>
  <dcterms:created xsi:type="dcterms:W3CDTF">2023-01-24T13:04:43Z</dcterms:created>
  <dcterms:modified xsi:type="dcterms:W3CDTF">2023-10-24T13:14:34Z</dcterms:modified>
</cp:coreProperties>
</file>