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399" r:id="rId3"/>
    <p:sldId id="339" r:id="rId4"/>
    <p:sldId id="415" r:id="rId5"/>
    <p:sldId id="416" r:id="rId6"/>
    <p:sldId id="401" r:id="rId7"/>
    <p:sldId id="419" r:id="rId8"/>
    <p:sldId id="402" r:id="rId9"/>
    <p:sldId id="403" r:id="rId10"/>
    <p:sldId id="404" r:id="rId11"/>
    <p:sldId id="418" r:id="rId12"/>
    <p:sldId id="406" r:id="rId13"/>
    <p:sldId id="414" r:id="rId14"/>
    <p:sldId id="407" r:id="rId15"/>
    <p:sldId id="408" r:id="rId16"/>
    <p:sldId id="409" r:id="rId17"/>
    <p:sldId id="410" r:id="rId18"/>
    <p:sldId id="411" r:id="rId19"/>
    <p:sldId id="412" r:id="rId20"/>
    <p:sldId id="413" r:id="rId21"/>
  </p:sldIdLst>
  <p:sldSz cx="9144000" cy="6858000" type="screen4x3"/>
  <p:notesSz cx="6858000" cy="9144000"/>
  <p:defaultTextStyle>
    <a:defPPr>
      <a:defRPr lang="es-CO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IAU" initials="S" lastIdx="2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FDE2FE"/>
    <a:srgbClr val="F790FA"/>
    <a:srgbClr val="FF6699"/>
    <a:srgbClr val="E36E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03447BB-5D67-496B-8E87-E561075AD55C}" styleName="Estilo oscuro 1 - Énfasis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C083E6E3-FA7D-4D7B-A595-EF9225AFEA82}" styleName="Estilo claro 1 - Acento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AF606853-7671-496A-8E4F-DF71F8EC918B}" styleName="Estilo oscuro 1 - Énfasis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Estilo medio 1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FD0F851-EC5A-4D38-B0AD-8093EC10F338}" styleName="Estilo claro 1 - Acento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EC20E35-A176-4012-BC5E-935CFFF8708E}" styleName="Estilo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Estilo claro 2 - Acent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12C8C85-51F0-491E-9774-3900AFEF0FD7}" styleName="Estilo claro 2 - Acento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Estilo claro 3 - Acento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6D9F66E-5EB9-4882-86FB-DCBF35E3C3E4}" styleName="Estilo medio 4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D083AE6-46FA-4A59-8FB0-9F97EB10719F}" styleName="Estilo claro 3 - Acento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Estilo medio 4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660B408-B3CF-4A94-85FC-2B1E0A45F4A2}" styleName="Estilo oscuro 2 - Énfasis 1/Énfasi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Estilo medio 3 - Énfasi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Estilo medio 3 - Énfasi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Estilo temático 1 - Énfasis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Estilo temático 2 - Énfasis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E3FDE45-AF77-4B5C-9715-49D594BDF05E}" styleName="Estilo claro 1 - Acento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88" autoAdjust="0"/>
    <p:restoredTop sz="94660"/>
  </p:normalViewPr>
  <p:slideViewPr>
    <p:cSldViewPr snapToGrid="0">
      <p:cViewPr>
        <p:scale>
          <a:sx n="78" d="100"/>
          <a:sy n="78" d="100"/>
        </p:scale>
        <p:origin x="-1248" y="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FFCDF6-424F-4BE3-AE52-2EE707DEBD7D}" type="datetimeFigureOut">
              <a:rPr lang="es-CO" smtClean="0"/>
              <a:pPr/>
              <a:t>20/04/2023</a:t>
            </a:fld>
            <a:endParaRPr lang="es-CO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FCB0D6-FC57-4EF9-BD47-FF2DACE76ED6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5668403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0236C5-F9FB-4D21-97C6-623EBEFDA7EB}" type="datetimeFigureOut">
              <a:rPr lang="es-CO"/>
              <a:pPr>
                <a:defRPr/>
              </a:pPr>
              <a:t>20/04/2023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08E720-F995-4049-9F62-79955AAC35E7}" type="slidenum">
              <a:rPr lang="es-CO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824895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7FC5C7-066C-47D0-BFA8-F96139326CD0}" type="datetimeFigureOut">
              <a:rPr lang="es-CO"/>
              <a:pPr>
                <a:defRPr/>
              </a:pPr>
              <a:t>20/04/2023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6A52FE-46A7-45F4-8329-EAB8AE459A38}" type="slidenum">
              <a:rPr lang="es-CO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22212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01F5CD-D373-4131-B919-7EEBD801BA6D}" type="datetimeFigureOut">
              <a:rPr lang="es-CO"/>
              <a:pPr>
                <a:defRPr/>
              </a:pPr>
              <a:t>20/04/2023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D632C3-B28D-466E-9DB8-900D937615DD}" type="slidenum">
              <a:rPr lang="es-CO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55320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9BFC08-5D50-472F-A632-B37BFB5ACDA7}" type="datetimeFigureOut">
              <a:rPr lang="es-CO"/>
              <a:pPr>
                <a:defRPr/>
              </a:pPr>
              <a:t>20/04/2023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0FBE22-D79E-48CB-AACD-32B7EC0E3CC3}" type="slidenum">
              <a:rPr lang="es-CO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294398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F3325-2AF5-4653-BE84-E00F28740480}" type="datetimeFigureOut">
              <a:rPr lang="es-CO"/>
              <a:pPr>
                <a:defRPr/>
              </a:pPr>
              <a:t>20/04/2023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3928B3-2012-4EF0-972A-B708EEF6F829}" type="slidenum">
              <a:rPr lang="es-CO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849265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EAFF49-62C7-4BD9-9FF3-06FB99169112}" type="datetimeFigureOut">
              <a:rPr lang="es-CO"/>
              <a:pPr>
                <a:defRPr/>
              </a:pPr>
              <a:t>20/04/2023</a:t>
            </a:fld>
            <a:endParaRPr lang="es-CO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BA36AD-6C26-4F0D-8A66-BC52E6BA2AA3}" type="slidenum">
              <a:rPr lang="es-CO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321104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D4CA12-471A-4D4F-A98D-F49F662D25ED}" type="datetimeFigureOut">
              <a:rPr lang="es-CO"/>
              <a:pPr>
                <a:defRPr/>
              </a:pPr>
              <a:t>20/04/2023</a:t>
            </a:fld>
            <a:endParaRPr lang="es-CO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B22F27-5A33-4552-858B-9FAFEA032D2D}" type="slidenum">
              <a:rPr lang="es-CO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0907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1A522-53DA-4227-833E-891A39A41DB6}" type="datetimeFigureOut">
              <a:rPr lang="es-CO"/>
              <a:pPr>
                <a:defRPr/>
              </a:pPr>
              <a:t>20/04/2023</a:t>
            </a:fld>
            <a:endParaRPr lang="es-CO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FA7419-EF76-4698-B9CF-8CB386EDDC28}" type="slidenum">
              <a:rPr lang="es-CO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673014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518AD6-35E9-4702-85EE-C055582D0306}" type="datetimeFigureOut">
              <a:rPr lang="es-CO"/>
              <a:pPr>
                <a:defRPr/>
              </a:pPr>
              <a:t>20/04/2023</a:t>
            </a:fld>
            <a:endParaRPr lang="es-CO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FD72C9-0259-4B24-B207-C2F23B930272}" type="slidenum">
              <a:rPr lang="es-CO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580050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F3A120-E580-4CB1-BEB3-0987134E5475}" type="datetimeFigureOut">
              <a:rPr lang="es-CO"/>
              <a:pPr>
                <a:defRPr/>
              </a:pPr>
              <a:t>20/04/2023</a:t>
            </a:fld>
            <a:endParaRPr lang="es-CO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81CDFC-F029-4164-AB32-986FE8BDA1F4}" type="slidenum">
              <a:rPr lang="es-CO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689384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dirty="0"/>
              <a:t>Haga clic en el icono para agregar una imagen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A02347-B10C-4954-B77A-0E9A30B91E29}" type="datetimeFigureOut">
              <a:rPr lang="es-CO"/>
              <a:pPr>
                <a:defRPr/>
              </a:pPr>
              <a:t>20/04/2023</a:t>
            </a:fld>
            <a:endParaRPr lang="es-CO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50D153-F542-4615-9857-3199DFD1238E}" type="slidenum">
              <a:rPr lang="es-CO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808475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1CE2688-4BF6-43F1-BD05-76CFEC8C651B}" type="datetimeFigureOut">
              <a:rPr lang="es-CO"/>
              <a:pPr>
                <a:defRPr/>
              </a:pPr>
              <a:t>20/04/2023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3533C4FF-096B-4662-9C4C-05B075C78C67}" type="slidenum">
              <a:rPr lang="es-CO"/>
              <a:pPr/>
              <a:t>‹Nº›</a:t>
            </a:fld>
            <a:endParaRPr lang="es-C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ctrTitle"/>
          </p:nvPr>
        </p:nvSpPr>
        <p:spPr>
          <a:xfrm>
            <a:off x="282266" y="1178838"/>
            <a:ext cx="8817033" cy="2699266"/>
          </a:xfrm>
        </p:spPr>
        <p:txBody>
          <a:bodyPr/>
          <a:lstStyle/>
          <a:p>
            <a:r>
              <a:rPr lang="es-CO" sz="4000" b="1" dirty="0">
                <a:solidFill>
                  <a:schemeClr val="bg1"/>
                </a:solidFill>
                <a:latin typeface="+mn-lt"/>
              </a:rPr>
              <a:t>COMITÉ DE ÉTICA </a:t>
            </a:r>
            <a:r>
              <a:rPr lang="es-CO" sz="4000" b="1" dirty="0" smtClean="0">
                <a:solidFill>
                  <a:schemeClr val="bg1"/>
                </a:solidFill>
                <a:latin typeface="+mn-lt"/>
              </a:rPr>
              <a:t/>
            </a:r>
            <a:br>
              <a:rPr lang="es-CO" sz="4000" b="1" dirty="0" smtClean="0">
                <a:solidFill>
                  <a:schemeClr val="bg1"/>
                </a:solidFill>
                <a:latin typeface="+mn-lt"/>
              </a:rPr>
            </a:br>
            <a:r>
              <a:rPr lang="es-CO" sz="4000" b="1" dirty="0">
                <a:solidFill>
                  <a:schemeClr val="bg1"/>
                </a:solidFill>
                <a:latin typeface="+mn-lt"/>
              </a:rPr>
              <a:t/>
            </a:r>
            <a:br>
              <a:rPr lang="es-CO" sz="4000" b="1" dirty="0">
                <a:solidFill>
                  <a:schemeClr val="bg1"/>
                </a:solidFill>
                <a:latin typeface="+mn-lt"/>
              </a:rPr>
            </a:br>
            <a:r>
              <a:rPr lang="es-CO" sz="4000" b="1" dirty="0">
                <a:solidFill>
                  <a:schemeClr val="bg1"/>
                </a:solidFill>
                <a:latin typeface="+mn-lt"/>
              </a:rPr>
              <a:t>Clínica Antioquia</a:t>
            </a:r>
            <a:br>
              <a:rPr lang="es-CO" sz="4000" b="1" dirty="0">
                <a:solidFill>
                  <a:schemeClr val="bg1"/>
                </a:solidFill>
                <a:latin typeface="+mn-lt"/>
              </a:rPr>
            </a:br>
            <a:r>
              <a:rPr lang="es-CO" sz="4000" b="1" dirty="0">
                <a:solidFill>
                  <a:schemeClr val="bg1"/>
                </a:solidFill>
                <a:latin typeface="+mn-lt"/>
              </a:rPr>
              <a:t>Sede Sur</a:t>
            </a:r>
            <a:br>
              <a:rPr lang="es-CO" sz="4000" b="1" dirty="0">
                <a:solidFill>
                  <a:schemeClr val="bg1"/>
                </a:solidFill>
                <a:latin typeface="+mn-lt"/>
              </a:rPr>
            </a:br>
            <a:r>
              <a:rPr lang="es-CO" sz="4000" b="1" dirty="0" smtClean="0">
                <a:solidFill>
                  <a:schemeClr val="bg1"/>
                </a:solidFill>
                <a:latin typeface="+mn-lt"/>
              </a:rPr>
              <a:t>Abril 2023</a:t>
            </a:r>
            <a:r>
              <a:rPr lang="es-CO" sz="4000" dirty="0">
                <a:latin typeface="+mn-lt"/>
              </a:rPr>
              <a:t> </a:t>
            </a:r>
            <a:endParaRPr lang="es-CO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Arial" pitchFamily="34" charset="0"/>
            </a:endParaRPr>
          </a:p>
        </p:txBody>
      </p:sp>
      <p:sp>
        <p:nvSpPr>
          <p:cNvPr id="8" name="2 Subtítulo"/>
          <p:cNvSpPr>
            <a:spLocks noGrp="1"/>
          </p:cNvSpPr>
          <p:nvPr>
            <p:ph type="subTitle" idx="1"/>
          </p:nvPr>
        </p:nvSpPr>
        <p:spPr>
          <a:xfrm rot="10800000" flipV="1">
            <a:off x="2363190" y="4718621"/>
            <a:ext cx="4762018" cy="86689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s-MX" sz="2800" dirty="0" smtClean="0">
                <a:solidFill>
                  <a:schemeClr val="bg1"/>
                </a:solidFill>
                <a:cs typeface="Arial" pitchFamily="34" charset="0"/>
              </a:rPr>
              <a:t>Susana Mesa </a:t>
            </a:r>
            <a:r>
              <a:rPr lang="es-MX" sz="2800" dirty="0" err="1" smtClean="0">
                <a:solidFill>
                  <a:schemeClr val="bg1"/>
                </a:solidFill>
                <a:cs typeface="Arial" pitchFamily="34" charset="0"/>
              </a:rPr>
              <a:t>Berdugo</a:t>
            </a:r>
            <a:r>
              <a:rPr lang="es-MX" sz="2800" dirty="0" smtClean="0">
                <a:solidFill>
                  <a:schemeClr val="bg1"/>
                </a:solidFill>
                <a:cs typeface="Arial" pitchFamily="34" charset="0"/>
              </a:rPr>
              <a:t>-Aux. de </a:t>
            </a:r>
            <a:r>
              <a:rPr lang="es-MX" sz="2800" dirty="0">
                <a:solidFill>
                  <a:schemeClr val="bg1"/>
                </a:solidFill>
                <a:cs typeface="Arial" pitchFamily="34" charset="0"/>
              </a:rPr>
              <a:t>A</a:t>
            </a:r>
            <a:r>
              <a:rPr lang="es-MX" sz="2800" dirty="0" smtClean="0">
                <a:solidFill>
                  <a:schemeClr val="bg1"/>
                </a:solidFill>
                <a:cs typeface="Arial" pitchFamily="34" charset="0"/>
              </a:rPr>
              <a:t>tención </a:t>
            </a:r>
            <a:r>
              <a:rPr lang="es-MX" sz="2800" dirty="0">
                <a:solidFill>
                  <a:schemeClr val="bg1"/>
                </a:solidFill>
                <a:cs typeface="Arial" pitchFamily="34" charset="0"/>
              </a:rPr>
              <a:t>al </a:t>
            </a:r>
            <a:r>
              <a:rPr lang="es-MX" sz="2800" dirty="0" smtClean="0">
                <a:solidFill>
                  <a:schemeClr val="bg1"/>
                </a:solidFill>
                <a:cs typeface="Arial" pitchFamily="34" charset="0"/>
              </a:rPr>
              <a:t>Usuario</a:t>
            </a:r>
            <a:endParaRPr lang="es-MX" sz="2800" dirty="0">
              <a:solidFill>
                <a:schemeClr val="bg1"/>
              </a:solidFill>
              <a:cs typeface="Arial" pitchFamily="34" charset="0"/>
            </a:endParaRPr>
          </a:p>
          <a:p>
            <a:pPr eaLnBrk="1" hangingPunct="1">
              <a:defRPr/>
            </a:pPr>
            <a:endParaRPr lang="es-CO" sz="3200" dirty="0">
              <a:solidFill>
                <a:schemeClr val="bg1"/>
              </a:solidFill>
              <a:latin typeface="Oceania"/>
            </a:endParaRPr>
          </a:p>
          <a:p>
            <a:r>
              <a:rPr lang="es-MX" sz="3200" dirty="0"/>
              <a:t/>
            </a:r>
            <a:br>
              <a:rPr lang="es-MX" sz="3200" dirty="0"/>
            </a:br>
            <a:r>
              <a:rPr lang="es-MX" sz="3200" dirty="0"/>
              <a:t/>
            </a:r>
            <a:br>
              <a:rPr lang="es-MX" sz="3200" dirty="0"/>
            </a:br>
            <a:endParaRPr lang="es-CO" sz="3200" dirty="0">
              <a:solidFill>
                <a:schemeClr val="bg1"/>
              </a:solidFill>
              <a:latin typeface="Oceania"/>
            </a:endParaRPr>
          </a:p>
          <a:p>
            <a:pPr eaLnBrk="1" hangingPunct="1">
              <a:defRPr/>
            </a:pPr>
            <a:endParaRPr lang="es-CO" sz="3200" dirty="0">
              <a:solidFill>
                <a:schemeClr val="bg1"/>
              </a:solidFill>
              <a:latin typeface="Oceania"/>
            </a:endParaRPr>
          </a:p>
          <a:p>
            <a:pPr eaLnBrk="1" hangingPunct="1">
              <a:defRPr/>
            </a:pPr>
            <a:endParaRPr lang="es-CO" sz="3200" dirty="0">
              <a:solidFill>
                <a:schemeClr val="bg1"/>
              </a:solidFill>
              <a:latin typeface="Oceania"/>
            </a:endParaRPr>
          </a:p>
        </p:txBody>
      </p:sp>
      <p:sp>
        <p:nvSpPr>
          <p:cNvPr id="3" name="2 Rectángulo"/>
          <p:cNvSpPr/>
          <p:nvPr/>
        </p:nvSpPr>
        <p:spPr>
          <a:xfrm flipH="1">
            <a:off x="6602709" y="3613666"/>
            <a:ext cx="10449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/>
              <a:t> </a:t>
            </a:r>
          </a:p>
        </p:txBody>
      </p:sp>
      <p:sp>
        <p:nvSpPr>
          <p:cNvPr id="4" name="3 Rectángulo"/>
          <p:cNvSpPr/>
          <p:nvPr/>
        </p:nvSpPr>
        <p:spPr>
          <a:xfrm>
            <a:off x="4453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dirty="0"/>
              <a:t> </a:t>
            </a:r>
          </a:p>
        </p:txBody>
      </p:sp>
      <p:sp>
        <p:nvSpPr>
          <p:cNvPr id="5" name="4 Rectángulo"/>
          <p:cNvSpPr/>
          <p:nvPr/>
        </p:nvSpPr>
        <p:spPr>
          <a:xfrm>
            <a:off x="4453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dirty="0"/>
              <a:t> </a:t>
            </a:r>
          </a:p>
        </p:txBody>
      </p:sp>
      <p:sp>
        <p:nvSpPr>
          <p:cNvPr id="9" name="8 Rectángulo"/>
          <p:cNvSpPr/>
          <p:nvPr/>
        </p:nvSpPr>
        <p:spPr>
          <a:xfrm>
            <a:off x="4453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dirty="0"/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357210" y="445564"/>
            <a:ext cx="860391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600" b="1" dirty="0" smtClean="0">
                <a:solidFill>
                  <a:srgbClr val="009999"/>
                </a:solidFill>
                <a:latin typeface="+mn-lt"/>
              </a:rPr>
              <a:t>SUGERENCIAS</a:t>
            </a:r>
          </a:p>
          <a:p>
            <a:pPr algn="ctr"/>
            <a:endParaRPr lang="es-MX" sz="2800" b="1" u="sng" dirty="0" smtClean="0">
              <a:latin typeface="+mn-lt"/>
            </a:endParaRPr>
          </a:p>
          <a:p>
            <a:pPr algn="just"/>
            <a:endParaRPr lang="es-MX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just"/>
            <a:r>
              <a:rPr lang="es-MX" sz="1600" dirty="0">
                <a:latin typeface="+mn-lt"/>
                <a:cs typeface="Arial" pitchFamily="34" charset="0"/>
              </a:rPr>
              <a:t>Durante el mes </a:t>
            </a:r>
            <a:r>
              <a:rPr lang="es-MX" sz="1600" dirty="0" smtClean="0">
                <a:latin typeface="+mn-lt"/>
                <a:cs typeface="Arial" pitchFamily="34" charset="0"/>
              </a:rPr>
              <a:t>de Marzo se </a:t>
            </a:r>
            <a:r>
              <a:rPr lang="es-MX" sz="1600" dirty="0">
                <a:latin typeface="+mn-lt"/>
                <a:cs typeface="Arial" pitchFamily="34" charset="0"/>
              </a:rPr>
              <a:t>recibieron </a:t>
            </a:r>
            <a:r>
              <a:rPr lang="es-MX" sz="1600" b="1" dirty="0" smtClean="0">
                <a:solidFill>
                  <a:srgbClr val="009999"/>
                </a:solidFill>
                <a:latin typeface="+mn-lt"/>
                <a:cs typeface="Arial" pitchFamily="34" charset="0"/>
              </a:rPr>
              <a:t>10</a:t>
            </a:r>
            <a:r>
              <a:rPr lang="es-MX" sz="1600" dirty="0" smtClean="0">
                <a:latin typeface="+mn-lt"/>
                <a:cs typeface="Arial" pitchFamily="34" charset="0"/>
              </a:rPr>
              <a:t> sugerencias </a:t>
            </a:r>
            <a:r>
              <a:rPr lang="es-MX" sz="1600" dirty="0">
                <a:latin typeface="+mn-lt"/>
                <a:cs typeface="Arial" pitchFamily="34" charset="0"/>
              </a:rPr>
              <a:t>por parte de los usuarios, </a:t>
            </a:r>
            <a:r>
              <a:rPr lang="es-MX" sz="1600" dirty="0" smtClean="0">
                <a:latin typeface="+mn-lt"/>
                <a:cs typeface="Arial" pitchFamily="34" charset="0"/>
              </a:rPr>
              <a:t>las cuales corresponden al</a:t>
            </a:r>
            <a:r>
              <a:rPr lang="es-MX" sz="1600" dirty="0">
                <a:latin typeface="+mn-lt"/>
                <a:cs typeface="Arial" pitchFamily="34" charset="0"/>
              </a:rPr>
              <a:t>  </a:t>
            </a:r>
            <a:r>
              <a:rPr lang="es-MX" sz="1600" b="1" dirty="0">
                <a:solidFill>
                  <a:srgbClr val="009999"/>
                </a:solidFill>
                <a:latin typeface="+mn-lt"/>
                <a:cs typeface="Arial" pitchFamily="34" charset="0"/>
              </a:rPr>
              <a:t>5</a:t>
            </a:r>
            <a:r>
              <a:rPr lang="es-MX" sz="1600" dirty="0" smtClean="0">
                <a:solidFill>
                  <a:srgbClr val="009999"/>
                </a:solidFill>
                <a:latin typeface="+mn-lt"/>
                <a:cs typeface="Arial" pitchFamily="34" charset="0"/>
              </a:rPr>
              <a:t>% </a:t>
            </a:r>
            <a:r>
              <a:rPr lang="es-MX" sz="1600" dirty="0">
                <a:latin typeface="+mn-lt"/>
                <a:cs typeface="Arial" pitchFamily="34" charset="0"/>
              </a:rPr>
              <a:t>de las manifestaciones del </a:t>
            </a:r>
            <a:r>
              <a:rPr lang="es-MX" sz="1600" dirty="0" smtClean="0">
                <a:latin typeface="+mn-lt"/>
                <a:cs typeface="Arial" pitchFamily="34" charset="0"/>
              </a:rPr>
              <a:t>mes</a:t>
            </a:r>
            <a:endParaRPr lang="es-MX" sz="1600" dirty="0">
              <a:latin typeface="+mn-lt"/>
              <a:cs typeface="Arial" pitchFamily="34" charset="0"/>
            </a:endParaRPr>
          </a:p>
          <a:p>
            <a:r>
              <a:rPr lang="es-MX" sz="3200" dirty="0"/>
              <a:t/>
            </a:r>
            <a:br>
              <a:rPr lang="es-MX" sz="3200" dirty="0"/>
            </a:br>
            <a:endParaRPr lang="es-MX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ceania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275" y="2617080"/>
            <a:ext cx="7689780" cy="27016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92213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86512" y="447008"/>
            <a:ext cx="462686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600" b="1" dirty="0" smtClean="0">
                <a:solidFill>
                  <a:srgbClr val="009999"/>
                </a:solidFill>
              </a:rPr>
              <a:t>1</a:t>
            </a:r>
            <a:r>
              <a:rPr lang="es-MX" sz="1600" dirty="0" smtClean="0"/>
              <a:t>. </a:t>
            </a:r>
            <a:r>
              <a:rPr lang="es-MX" sz="1600" b="1" dirty="0" smtClean="0">
                <a:solidFill>
                  <a:srgbClr val="009999"/>
                </a:solidFill>
              </a:rPr>
              <a:t>Cirugía: </a:t>
            </a:r>
            <a:r>
              <a:rPr lang="es-MX" sz="1600" dirty="0" smtClean="0"/>
              <a:t>En </a:t>
            </a:r>
            <a:r>
              <a:rPr lang="es-MX" sz="1600" dirty="0"/>
              <a:t>cuanto a la sala de espera de cirugía tengo las siguientes recomendaciones: 1. </a:t>
            </a:r>
            <a:r>
              <a:rPr lang="es-MX" sz="1600" dirty="0" smtClean="0"/>
              <a:t>Procurar </a:t>
            </a:r>
            <a:r>
              <a:rPr lang="es-MX" sz="1600" dirty="0"/>
              <a:t>que los acompañantes usen audífonos, se escuchan telenovelas, películas, la historia de vida de todo el mundo, 2. </a:t>
            </a:r>
            <a:r>
              <a:rPr lang="es-MX" sz="1600" dirty="0" smtClean="0"/>
              <a:t>Flayers </a:t>
            </a:r>
            <a:r>
              <a:rPr lang="es-MX" sz="1600" dirty="0"/>
              <a:t>que indiquen bajar el volumen a los teléfonos, bajar volumen al tono de </a:t>
            </a:r>
            <a:r>
              <a:rPr lang="es-MX" sz="1600" dirty="0" smtClean="0"/>
              <a:t>voz, 3</a:t>
            </a:r>
            <a:r>
              <a:rPr lang="es-MX" sz="1600" dirty="0"/>
              <a:t>. seria bueno que hubieran mas conexiones para teléfonos, ahora la </a:t>
            </a:r>
            <a:r>
              <a:rPr lang="es-MX" sz="1600" dirty="0" smtClean="0"/>
              <a:t>tecnología </a:t>
            </a:r>
            <a:r>
              <a:rPr lang="es-MX" sz="1600" dirty="0"/>
              <a:t>manda y es el medio de comunicación de todos. </a:t>
            </a:r>
            <a:endParaRPr lang="es-CO" sz="1600" dirty="0"/>
          </a:p>
        </p:txBody>
      </p:sp>
      <p:sp>
        <p:nvSpPr>
          <p:cNvPr id="3" name="2 Rectángulo"/>
          <p:cNvSpPr/>
          <p:nvPr/>
        </p:nvSpPr>
        <p:spPr>
          <a:xfrm>
            <a:off x="356616" y="3096709"/>
            <a:ext cx="382219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600" b="1" dirty="0" smtClean="0">
                <a:solidFill>
                  <a:srgbClr val="009999"/>
                </a:solidFill>
              </a:rPr>
              <a:t>2</a:t>
            </a:r>
            <a:r>
              <a:rPr lang="es-MX" sz="1600" dirty="0" smtClean="0"/>
              <a:t>. </a:t>
            </a:r>
            <a:r>
              <a:rPr lang="es-MX" sz="1600" b="1" dirty="0" smtClean="0">
                <a:solidFill>
                  <a:srgbClr val="009999"/>
                </a:solidFill>
              </a:rPr>
              <a:t>Hospitalización 2do piso: </a:t>
            </a:r>
            <a:r>
              <a:rPr lang="es-MX" sz="1600" dirty="0"/>
              <a:t>M</a:t>
            </a:r>
            <a:r>
              <a:rPr lang="es-MX" sz="1600" dirty="0" smtClean="0"/>
              <a:t>ejorar </a:t>
            </a:r>
            <a:r>
              <a:rPr lang="es-MX" sz="1600" dirty="0"/>
              <a:t>en lo posible la ventilación de las habitaciones (aire acondicionado) </a:t>
            </a:r>
            <a:r>
              <a:rPr lang="es-MX" sz="1600" dirty="0" smtClean="0"/>
              <a:t>y el televisión</a:t>
            </a:r>
            <a:r>
              <a:rPr lang="es-MX" sz="1600" dirty="0"/>
              <a:t>, en general podrían mejorar el mantenimiento de la clínica.</a:t>
            </a:r>
            <a:endParaRPr lang="es-CO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5120640" y="2287274"/>
            <a:ext cx="381609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600" b="1" dirty="0">
                <a:solidFill>
                  <a:srgbClr val="009999"/>
                </a:solidFill>
                <a:latin typeface="+mn-lt"/>
                <a:cs typeface="Arial" pitchFamily="34" charset="0"/>
              </a:rPr>
              <a:t>4</a:t>
            </a:r>
            <a:r>
              <a:rPr lang="es-MX" sz="1600" b="1" dirty="0" smtClean="0">
                <a:solidFill>
                  <a:srgbClr val="009999"/>
                </a:solidFill>
                <a:latin typeface="+mn-lt"/>
                <a:cs typeface="Arial" pitchFamily="34" charset="0"/>
              </a:rPr>
              <a:t>. UCI/UCE: </a:t>
            </a:r>
            <a:r>
              <a:rPr lang="es-MX" sz="1600" dirty="0">
                <a:latin typeface="+mn-lt"/>
              </a:rPr>
              <a:t>E</a:t>
            </a:r>
            <a:r>
              <a:rPr lang="es-MX" sz="1600" dirty="0" smtClean="0">
                <a:latin typeface="+mn-lt"/>
              </a:rPr>
              <a:t>l </a:t>
            </a:r>
            <a:r>
              <a:rPr lang="es-MX" sz="1600" dirty="0">
                <a:latin typeface="+mn-lt"/>
              </a:rPr>
              <a:t>personal de turno habla en tono y volumen muy alto, se </a:t>
            </a:r>
            <a:r>
              <a:rPr lang="es-MX" sz="1600" dirty="0" smtClean="0">
                <a:latin typeface="+mn-lt"/>
              </a:rPr>
              <a:t>ríen </a:t>
            </a:r>
            <a:r>
              <a:rPr lang="es-MX" sz="1600" dirty="0">
                <a:latin typeface="+mn-lt"/>
              </a:rPr>
              <a:t>estridente y esto es muy molesto tanto para el paciente como para los acompañantes. Deben guardar un poco de decoro y prudencia toda vez que hay mucho dolor y tristeza en el ambiente y este comportamiento no ayuda. Es una falta de respeto total. Gracias.</a:t>
            </a:r>
            <a:endParaRPr lang="es-CO" sz="1600" dirty="0">
              <a:latin typeface="+mn-lt"/>
              <a:cs typeface="Arial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316992" y="4960637"/>
            <a:ext cx="4572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s-MX" sz="1600" b="1" dirty="0">
                <a:solidFill>
                  <a:srgbClr val="009999"/>
                </a:solidFill>
              </a:rPr>
              <a:t>3</a:t>
            </a:r>
            <a:r>
              <a:rPr lang="es-MX" sz="1600" dirty="0" smtClean="0">
                <a:solidFill>
                  <a:srgbClr val="009999"/>
                </a:solidFill>
              </a:rPr>
              <a:t>. </a:t>
            </a:r>
            <a:r>
              <a:rPr lang="es-MX" sz="1600" b="1" dirty="0" smtClean="0">
                <a:solidFill>
                  <a:srgbClr val="009999"/>
                </a:solidFill>
              </a:rPr>
              <a:t>Consulta externa: </a:t>
            </a:r>
            <a:r>
              <a:rPr lang="es-MX" sz="1600" dirty="0" smtClean="0"/>
              <a:t>Buenos </a:t>
            </a:r>
            <a:r>
              <a:rPr lang="es-MX" sz="1600" dirty="0"/>
              <a:t>días, me parece que la asignación de turnos debería de ser por # de cédula ya que hay gente inescrupulosa y cogen varios </a:t>
            </a:r>
            <a:r>
              <a:rPr lang="es-MX" sz="1600" dirty="0" err="1"/>
              <a:t>fichos</a:t>
            </a:r>
            <a:r>
              <a:rPr lang="es-MX" sz="1600" dirty="0"/>
              <a:t> para hacer favores</a:t>
            </a:r>
            <a:endParaRPr lang="es-CO" sz="1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454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883918" y="1073967"/>
            <a:ext cx="7315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200" b="1" dirty="0" smtClean="0">
                <a:solidFill>
                  <a:srgbClr val="009999"/>
                </a:solidFill>
                <a:latin typeface="+mn-lt"/>
                <a:cs typeface="Arial" pitchFamily="34" charset="0"/>
              </a:rPr>
              <a:t>SATISFACCIÓN DE LOS USUARIOS: 91.7%</a:t>
            </a:r>
            <a:endParaRPr lang="es-MX" sz="3200" b="1" dirty="0">
              <a:solidFill>
                <a:srgbClr val="009999"/>
              </a:solidFill>
              <a:latin typeface="+mn-lt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758" y="2028825"/>
            <a:ext cx="8297520" cy="33047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67628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438059" y="975282"/>
            <a:ext cx="634102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200" b="1" dirty="0" smtClean="0">
                <a:solidFill>
                  <a:srgbClr val="009999"/>
                </a:solidFill>
                <a:latin typeface="+mn-lt"/>
                <a:cs typeface="Arial" pitchFamily="34" charset="0"/>
              </a:rPr>
              <a:t>GRADO DE HUMANIZACIÓN: 4.66%</a:t>
            </a:r>
            <a:endParaRPr lang="es-MX" sz="3200" b="1" dirty="0">
              <a:solidFill>
                <a:srgbClr val="009999"/>
              </a:solidFill>
              <a:latin typeface="+mn-lt"/>
              <a:cs typeface="Arial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661" y="1849988"/>
            <a:ext cx="7963825" cy="3404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43002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648874" y="658290"/>
            <a:ext cx="585453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200" b="1" dirty="0" smtClean="0">
                <a:solidFill>
                  <a:srgbClr val="009999"/>
                </a:solidFill>
                <a:latin typeface="+mn-lt"/>
              </a:rPr>
              <a:t>IMAGENOLOGÍA 4.93%</a:t>
            </a:r>
            <a:endParaRPr lang="es-MX" sz="3200" b="1" dirty="0">
              <a:solidFill>
                <a:srgbClr val="009999"/>
              </a:solidFill>
              <a:latin typeface="+mn-lt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743" y="1694686"/>
            <a:ext cx="8182798" cy="3627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69759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638634" y="676617"/>
            <a:ext cx="585453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200" b="1" dirty="0" smtClean="0">
                <a:solidFill>
                  <a:srgbClr val="009999"/>
                </a:solidFill>
                <a:latin typeface="+mn-lt"/>
              </a:rPr>
              <a:t>CONSULTA EXTERNA 4.57%</a:t>
            </a:r>
            <a:endParaRPr lang="es-MX" sz="3200" b="1" dirty="0">
              <a:solidFill>
                <a:srgbClr val="009999"/>
              </a:solidFill>
              <a:latin typeface="+mn-lt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571" y="1698498"/>
            <a:ext cx="8294659" cy="36706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3837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72748" y="585138"/>
            <a:ext cx="585453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200" b="1" dirty="0" smtClean="0">
                <a:solidFill>
                  <a:srgbClr val="009999"/>
                </a:solidFill>
                <a:latin typeface="+mn-lt"/>
              </a:rPr>
              <a:t>CIRUGÍA 4.67%</a:t>
            </a:r>
            <a:endParaRPr lang="es-MX" sz="3200" b="1" dirty="0">
              <a:solidFill>
                <a:srgbClr val="009999"/>
              </a:solidFill>
              <a:latin typeface="+mn-lt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685" y="1682494"/>
            <a:ext cx="8121283" cy="35650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59241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620348" y="639264"/>
            <a:ext cx="585453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200" b="1" dirty="0" smtClean="0">
                <a:solidFill>
                  <a:srgbClr val="009999"/>
                </a:solidFill>
                <a:latin typeface="+mn-lt"/>
              </a:rPr>
              <a:t>URGENCIAS 4.35%</a:t>
            </a:r>
            <a:endParaRPr lang="es-MX" sz="3200" b="1" dirty="0">
              <a:solidFill>
                <a:srgbClr val="009999"/>
              </a:solidFill>
              <a:latin typeface="+mn-lt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427" y="1593534"/>
            <a:ext cx="8334376" cy="3644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2830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629836" y="664784"/>
            <a:ext cx="585453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200" b="1" dirty="0" smtClean="0">
                <a:solidFill>
                  <a:srgbClr val="009999"/>
                </a:solidFill>
                <a:latin typeface="+mn-lt"/>
              </a:rPr>
              <a:t>HOSPITALIZACIÓN 4.74% </a:t>
            </a:r>
            <a:endParaRPr lang="es-MX" sz="3200" b="1" dirty="0">
              <a:solidFill>
                <a:srgbClr val="009999"/>
              </a:solidFill>
              <a:latin typeface="+mn-lt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701" y="1678877"/>
            <a:ext cx="8402803" cy="36661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94456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2865120" y="633329"/>
            <a:ext cx="35234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200" b="1" dirty="0" smtClean="0">
                <a:solidFill>
                  <a:srgbClr val="009999"/>
                </a:solidFill>
                <a:latin typeface="+mn-lt"/>
              </a:rPr>
              <a:t>UCI/UCE 4.68% </a:t>
            </a:r>
            <a:endParaRPr lang="es-CO" sz="3200" b="1" dirty="0">
              <a:solidFill>
                <a:srgbClr val="009999"/>
              </a:solidFill>
              <a:latin typeface="+mn-lt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791" y="1639858"/>
            <a:ext cx="7790689" cy="34588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6839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70952" y="2287116"/>
            <a:ext cx="7917875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 smtClean="0">
                <a:latin typeface="Arial" pitchFamily="34" charset="0"/>
                <a:cs typeface="Arial" pitchFamily="34" charset="0"/>
              </a:rPr>
              <a:t>1.Validar </a:t>
            </a:r>
            <a:r>
              <a:rPr lang="es-MX" dirty="0">
                <a:latin typeface="Arial" pitchFamily="34" charset="0"/>
                <a:cs typeface="Arial" pitchFamily="34" charset="0"/>
              </a:rPr>
              <a:t>la posibilidad de contar con impresoras en los consultorios del segundo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piso (Arlex).  </a:t>
            </a:r>
            <a:r>
              <a:rPr lang="es-MX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Estado: Pendiente</a:t>
            </a:r>
          </a:p>
          <a:p>
            <a:pPr algn="just"/>
            <a:endParaRPr lang="es-MX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s-MX" b="1" dirty="0">
                <a:latin typeface="Arial" pitchFamily="34" charset="0"/>
                <a:cs typeface="Arial" pitchFamily="34" charset="0"/>
              </a:rPr>
              <a:t>.</a:t>
            </a:r>
            <a:r>
              <a:rPr lang="es-MX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dirty="0">
                <a:latin typeface="Arial" pitchFamily="34" charset="0"/>
                <a:cs typeface="Arial" pitchFamily="34" charset="0"/>
              </a:rPr>
              <a:t>Base de datos de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imagenología para </a:t>
            </a:r>
            <a:r>
              <a:rPr lang="es-MX" dirty="0">
                <a:latin typeface="Arial" pitchFamily="34" charset="0"/>
                <a:cs typeface="Arial" pitchFamily="34" charset="0"/>
              </a:rPr>
              <a:t>encuestas del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mes. </a:t>
            </a:r>
            <a:r>
              <a:rPr lang="es-MX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Estado: Cumplido</a:t>
            </a:r>
          </a:p>
          <a:p>
            <a:pPr algn="just"/>
            <a:endParaRPr lang="es-MX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s-MX" dirty="0">
                <a:latin typeface="Arial" pitchFamily="34" charset="0"/>
                <a:cs typeface="Arial" pitchFamily="34" charset="0"/>
              </a:rPr>
              <a:t>. Enviar cuadro de Excel con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incapacidades </a:t>
            </a:r>
            <a:r>
              <a:rPr lang="es-MX" dirty="0">
                <a:latin typeface="Arial" pitchFamily="34" charset="0"/>
                <a:cs typeface="Arial" pitchFamily="34" charset="0"/>
              </a:rPr>
              <a:t>solicitadas en el área de Atención al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Usuario. </a:t>
            </a:r>
            <a:r>
              <a:rPr lang="es-MX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Estado: Cumplido</a:t>
            </a:r>
          </a:p>
          <a:p>
            <a:pPr algn="just"/>
            <a:endParaRPr lang="es-MX" sz="16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es-MX" sz="16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endParaRPr lang="es-CO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573024" y="1041076"/>
            <a:ext cx="78516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600" b="1" dirty="0" smtClean="0">
                <a:solidFill>
                  <a:srgbClr val="009999"/>
                </a:solidFill>
                <a:latin typeface="+mn-lt"/>
              </a:rPr>
              <a:t>COMPROMISOS REUNIÓN ANTERIOR</a:t>
            </a:r>
            <a:endParaRPr lang="es-CO" sz="3600" b="1" dirty="0">
              <a:solidFill>
                <a:srgbClr val="00999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34304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2817441" y="815363"/>
            <a:ext cx="375752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600" b="1" dirty="0" smtClean="0">
                <a:solidFill>
                  <a:srgbClr val="009999"/>
                </a:solidFill>
                <a:latin typeface="+mn-lt"/>
              </a:rPr>
              <a:t>TEMAS VARIOS</a:t>
            </a:r>
            <a:endParaRPr lang="es-CO" sz="3600" dirty="0">
              <a:solidFill>
                <a:srgbClr val="009999"/>
              </a:solidFill>
              <a:latin typeface="+mn-lt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784857" y="1876537"/>
            <a:ext cx="7822693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es-MX" sz="1600" dirty="0" smtClean="0">
                <a:latin typeface="Arial" pitchFamily="34" charset="0"/>
                <a:cs typeface="Arial" pitchFamily="34" charset="0"/>
              </a:rPr>
              <a:t>Personal de CX y Consulta Externa direccionar bien al Usuario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s-MX" sz="1600" dirty="0" smtClean="0">
                <a:latin typeface="Arial" pitchFamily="34" charset="0"/>
                <a:cs typeface="Arial" pitchFamily="34" charset="0"/>
              </a:rPr>
              <a:t>Continuar reforzando el tema de incapacidades con los especialistas y en los diferentes servicios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s-MX" sz="1600" dirty="0" smtClean="0">
                <a:latin typeface="Arial" pitchFamily="34" charset="0"/>
                <a:cs typeface="Arial" pitchFamily="34" charset="0"/>
              </a:rPr>
              <a:t>Respuestas oportunas en Almera 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s-MX" sz="1600" dirty="0" smtClean="0">
                <a:latin typeface="Arial" pitchFamily="34" charset="0"/>
                <a:cs typeface="Arial" pitchFamily="34" charset="0"/>
              </a:rPr>
              <a:t>Repuestas oportunas en el aplicativo de Salud Total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s-MX" sz="1600" dirty="0" smtClean="0">
                <a:latin typeface="Arial" pitchFamily="34" charset="0"/>
                <a:cs typeface="Arial" pitchFamily="34" charset="0"/>
              </a:rPr>
              <a:t>Enviar base de datos de encuestas de Imagenología 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s-MX" sz="1600" dirty="0" smtClean="0">
                <a:latin typeface="Arial" pitchFamily="34" charset="0"/>
                <a:cs typeface="Arial" pitchFamily="34" charset="0"/>
              </a:rPr>
              <a:t>Entregar constancias de hora de ingreso y egreso cuando el usuario lo solicite en cada servicio.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s-MX" sz="1600" dirty="0" smtClean="0">
                <a:latin typeface="Arial" pitchFamily="34" charset="0"/>
                <a:cs typeface="Arial" pitchFamily="34" charset="0"/>
              </a:rPr>
              <a:t>Verificar con el usuario los datos del ingreso para evitar errores en la historia clínica. 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es-MX" sz="1600" dirty="0" smtClean="0"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endParaRPr lang="es-MX" dirty="0" smtClean="0"/>
          </a:p>
          <a:p>
            <a:pPr marL="285750" indent="-285750" algn="just">
              <a:buFont typeface="Arial" pitchFamily="34" charset="0"/>
              <a:buChar char="•"/>
            </a:pPr>
            <a:endParaRPr lang="es-MX" dirty="0" smtClean="0"/>
          </a:p>
          <a:p>
            <a:pPr marL="285750" indent="-285750">
              <a:buFont typeface="Arial" pitchFamily="34" charset="0"/>
              <a:buChar char="•"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613301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376535" y="436438"/>
            <a:ext cx="8486774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CO" sz="3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ceania"/>
            </a:endParaRPr>
          </a:p>
          <a:p>
            <a:pPr algn="ctr"/>
            <a:r>
              <a:rPr lang="es-CO" sz="3600" b="1" dirty="0" smtClean="0">
                <a:solidFill>
                  <a:srgbClr val="009999"/>
                </a:solidFill>
                <a:latin typeface="+mn-lt"/>
              </a:rPr>
              <a:t>PQRSF </a:t>
            </a:r>
          </a:p>
          <a:p>
            <a:pPr algn="ctr"/>
            <a:endParaRPr lang="es-CO" sz="3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ceania"/>
            </a:endParaRPr>
          </a:p>
          <a:p>
            <a:endParaRPr lang="es-CO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just"/>
            <a:r>
              <a:rPr lang="es-CO" dirty="0">
                <a:latin typeface="+mn-lt"/>
                <a:cs typeface="Arial" pitchFamily="34" charset="0"/>
              </a:rPr>
              <a:t>Para el mes </a:t>
            </a:r>
            <a:r>
              <a:rPr lang="es-CO" dirty="0" smtClean="0">
                <a:latin typeface="+mn-lt"/>
                <a:cs typeface="Arial" pitchFamily="34" charset="0"/>
              </a:rPr>
              <a:t>de Marzo se registro </a:t>
            </a:r>
            <a:r>
              <a:rPr lang="es-CO" dirty="0">
                <a:latin typeface="+mn-lt"/>
                <a:cs typeface="Arial" pitchFamily="34" charset="0"/>
              </a:rPr>
              <a:t>un total </a:t>
            </a:r>
            <a:r>
              <a:rPr lang="es-CO" dirty="0" smtClean="0">
                <a:latin typeface="+mn-lt"/>
                <a:cs typeface="Arial" pitchFamily="34" charset="0"/>
              </a:rPr>
              <a:t>de </a:t>
            </a:r>
            <a:r>
              <a:rPr lang="es-CO" b="1" dirty="0" smtClean="0">
                <a:solidFill>
                  <a:srgbClr val="009999"/>
                </a:solidFill>
                <a:latin typeface="+mn-lt"/>
                <a:cs typeface="Arial" pitchFamily="34" charset="0"/>
              </a:rPr>
              <a:t>195</a:t>
            </a:r>
            <a:r>
              <a:rPr lang="es-CO" b="1" dirty="0" smtClean="0">
                <a:latin typeface="+mn-lt"/>
                <a:cs typeface="Arial" pitchFamily="34" charset="0"/>
              </a:rPr>
              <a:t> </a:t>
            </a:r>
            <a:r>
              <a:rPr lang="es-CO" dirty="0" smtClean="0">
                <a:latin typeface="+mn-lt"/>
                <a:cs typeface="Arial" pitchFamily="34" charset="0"/>
              </a:rPr>
              <a:t>manifestaciones</a:t>
            </a:r>
            <a:r>
              <a:rPr lang="es-CO" dirty="0">
                <a:latin typeface="+mn-lt"/>
                <a:cs typeface="Arial" pitchFamily="34" charset="0"/>
              </a:rPr>
              <a:t>, de las cuales se obtuvo el siguiente resultado: </a:t>
            </a:r>
            <a:endParaRPr lang="es-CO" dirty="0" smtClean="0">
              <a:latin typeface="+mn-lt"/>
              <a:cs typeface="Arial" pitchFamily="34" charset="0"/>
            </a:endParaRPr>
          </a:p>
          <a:p>
            <a:endParaRPr lang="es-CO" dirty="0">
              <a:latin typeface="+mn-lt"/>
            </a:endParaRPr>
          </a:p>
          <a:p>
            <a:endParaRPr lang="es-CO" dirty="0" smtClean="0">
              <a:latin typeface="+mn-lt"/>
            </a:endParaRPr>
          </a:p>
          <a:p>
            <a:endParaRPr lang="es-CO" dirty="0"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859" y="3218052"/>
            <a:ext cx="8620125" cy="153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45682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612454" y="531802"/>
            <a:ext cx="552509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4000" b="1" dirty="0">
                <a:solidFill>
                  <a:srgbClr val="009999"/>
                </a:solidFill>
                <a:latin typeface="+mn-lt"/>
              </a:rPr>
              <a:t>PETICIONES Y RECLAMOS</a:t>
            </a:r>
            <a:r>
              <a:rPr lang="es-MX" sz="4000" b="1" dirty="0" smtClean="0">
                <a:solidFill>
                  <a:srgbClr val="009999"/>
                </a:solidFill>
                <a:latin typeface="+mn-lt"/>
              </a:rPr>
              <a:t> </a:t>
            </a:r>
            <a:endParaRPr lang="es-CO" sz="4000" dirty="0">
              <a:solidFill>
                <a:srgbClr val="009999"/>
              </a:solidFill>
              <a:latin typeface="+mn-lt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942" y="1577670"/>
            <a:ext cx="5638114" cy="1906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2786" y="3644678"/>
            <a:ext cx="5664426" cy="1972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59322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1426464" y="955978"/>
            <a:ext cx="609411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4000" b="1" dirty="0" smtClean="0">
                <a:solidFill>
                  <a:srgbClr val="009999"/>
                </a:solidFill>
                <a:latin typeface="+mn-lt"/>
              </a:rPr>
              <a:t>CAUSALIDADES </a:t>
            </a:r>
            <a:endParaRPr lang="es-CO" sz="4000" dirty="0">
              <a:solidFill>
                <a:srgbClr val="009999"/>
              </a:solidFill>
              <a:latin typeface="+mn-lt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6754" y="2145792"/>
            <a:ext cx="6320400" cy="29748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01241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335937" y="677608"/>
            <a:ext cx="8503259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4000" b="1" dirty="0" smtClean="0">
                <a:solidFill>
                  <a:srgbClr val="009999"/>
                </a:solidFill>
                <a:latin typeface="+mn-lt"/>
              </a:rPr>
              <a:t>QUEJAS</a:t>
            </a:r>
          </a:p>
          <a:p>
            <a:pPr algn="just"/>
            <a:r>
              <a:rPr 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s-MX" dirty="0">
                <a:latin typeface="+mn-lt"/>
                <a:cs typeface="Arial" pitchFamily="34" charset="0"/>
              </a:rPr>
              <a:t>En el mes de </a:t>
            </a:r>
            <a:r>
              <a:rPr lang="es-MX" dirty="0" smtClean="0">
                <a:latin typeface="+mn-lt"/>
                <a:cs typeface="Arial" pitchFamily="34" charset="0"/>
              </a:rPr>
              <a:t>Marzo se </a:t>
            </a:r>
            <a:r>
              <a:rPr lang="es-MX" dirty="0">
                <a:latin typeface="+mn-lt"/>
                <a:cs typeface="Arial" pitchFamily="34" charset="0"/>
              </a:rPr>
              <a:t>presentaron </a:t>
            </a:r>
            <a:r>
              <a:rPr lang="es-MX" b="1" dirty="0" smtClean="0">
                <a:solidFill>
                  <a:srgbClr val="009999"/>
                </a:solidFill>
                <a:latin typeface="+mn-lt"/>
                <a:cs typeface="Arial" pitchFamily="34" charset="0"/>
              </a:rPr>
              <a:t>2</a:t>
            </a:r>
            <a:r>
              <a:rPr lang="es-MX" dirty="0" smtClean="0">
                <a:latin typeface="+mn-lt"/>
                <a:cs typeface="Arial" pitchFamily="34" charset="0"/>
              </a:rPr>
              <a:t> quejas, las cuales corresponden </a:t>
            </a:r>
            <a:r>
              <a:rPr lang="es-MX" dirty="0">
                <a:latin typeface="+mn-lt"/>
                <a:cs typeface="Arial" pitchFamily="34" charset="0"/>
              </a:rPr>
              <a:t>al </a:t>
            </a:r>
            <a:r>
              <a:rPr lang="es-MX" b="1" dirty="0">
                <a:solidFill>
                  <a:srgbClr val="009999"/>
                </a:solidFill>
                <a:latin typeface="+mn-lt"/>
                <a:cs typeface="Arial" pitchFamily="34" charset="0"/>
              </a:rPr>
              <a:t>1</a:t>
            </a:r>
            <a:r>
              <a:rPr lang="es-MX" b="1" dirty="0" smtClean="0">
                <a:solidFill>
                  <a:srgbClr val="009999"/>
                </a:solidFill>
                <a:latin typeface="+mn-lt"/>
                <a:cs typeface="Arial" pitchFamily="34" charset="0"/>
              </a:rPr>
              <a:t>% </a:t>
            </a:r>
            <a:r>
              <a:rPr lang="es-MX" dirty="0">
                <a:latin typeface="+mn-lt"/>
                <a:cs typeface="Arial" pitchFamily="34" charset="0"/>
              </a:rPr>
              <a:t>de las </a:t>
            </a:r>
            <a:r>
              <a:rPr lang="es-MX" dirty="0" smtClean="0">
                <a:latin typeface="+mn-lt"/>
                <a:cs typeface="Arial" pitchFamily="34" charset="0"/>
              </a:rPr>
              <a:t>manifestaciones puestas por el usuario durante el </a:t>
            </a:r>
            <a:r>
              <a:rPr lang="es-MX" dirty="0">
                <a:latin typeface="+mn-lt"/>
                <a:cs typeface="Arial" pitchFamily="34" charset="0"/>
              </a:rPr>
              <a:t>mes. </a:t>
            </a:r>
            <a:endParaRPr lang="es-CO" dirty="0">
              <a:latin typeface="+mn-lt"/>
              <a:cs typeface="Arial" pitchFamily="34" charset="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335936" y="5138599"/>
            <a:ext cx="869833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 smtClean="0">
                <a:latin typeface="+mn-lt"/>
                <a:cs typeface="Arial" pitchFamily="34" charset="0"/>
              </a:rPr>
              <a:t>De un total de </a:t>
            </a:r>
            <a:r>
              <a:rPr lang="es-MX" b="1" dirty="0" smtClean="0">
                <a:solidFill>
                  <a:srgbClr val="009999"/>
                </a:solidFill>
                <a:latin typeface="+mn-lt"/>
                <a:cs typeface="Arial" pitchFamily="34" charset="0"/>
              </a:rPr>
              <a:t>2</a:t>
            </a:r>
            <a:r>
              <a:rPr lang="es-MX" dirty="0" smtClean="0">
                <a:latin typeface="+mn-lt"/>
                <a:cs typeface="Arial" pitchFamily="34" charset="0"/>
              </a:rPr>
              <a:t> quejas, </a:t>
            </a:r>
            <a:r>
              <a:rPr lang="es-MX" b="1" dirty="0" smtClean="0">
                <a:solidFill>
                  <a:srgbClr val="009999"/>
                </a:solidFill>
                <a:latin typeface="+mn-lt"/>
                <a:cs typeface="Arial" pitchFamily="34" charset="0"/>
              </a:rPr>
              <a:t>1</a:t>
            </a:r>
            <a:r>
              <a:rPr lang="es-MX" dirty="0" smtClean="0">
                <a:latin typeface="+mn-lt"/>
                <a:cs typeface="Arial" pitchFamily="34" charset="0"/>
              </a:rPr>
              <a:t> corresponde al servicio de Hospitalización y </a:t>
            </a:r>
            <a:r>
              <a:rPr lang="es-MX" b="1" dirty="0" smtClean="0">
                <a:solidFill>
                  <a:srgbClr val="009999"/>
                </a:solidFill>
                <a:latin typeface="+mn-lt"/>
                <a:cs typeface="Arial" pitchFamily="34" charset="0"/>
              </a:rPr>
              <a:t>1 </a:t>
            </a:r>
            <a:r>
              <a:rPr lang="es-MX" dirty="0" smtClean="0">
                <a:latin typeface="+mn-lt"/>
                <a:cs typeface="Arial" pitchFamily="34" charset="0"/>
              </a:rPr>
              <a:t>al servicio de Consulta Externa</a:t>
            </a:r>
            <a:r>
              <a:rPr lang="es-MX" sz="1600" dirty="0" smtClean="0">
                <a:latin typeface="+mn-lt"/>
                <a:cs typeface="Arial" pitchFamily="34" charset="0"/>
              </a:rPr>
              <a:t>.</a:t>
            </a:r>
            <a:endParaRPr lang="es-CO" sz="1600" dirty="0">
              <a:latin typeface="+mn-lt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646" y="2545398"/>
            <a:ext cx="7931839" cy="225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20769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499872" y="3637895"/>
            <a:ext cx="81076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dirty="0"/>
              <a:t>Se reporta al coordinador del </a:t>
            </a:r>
            <a:r>
              <a:rPr lang="es-MX" dirty="0" smtClean="0"/>
              <a:t>servicio, dirección médica y al </a:t>
            </a:r>
            <a:r>
              <a:rPr lang="es-MX" dirty="0"/>
              <a:t>área de Gestión </a:t>
            </a:r>
            <a:r>
              <a:rPr lang="es-MX" dirty="0" smtClean="0"/>
              <a:t>humana con el fin de realizar plan </a:t>
            </a:r>
            <a:r>
              <a:rPr lang="es-MX" dirty="0"/>
              <a:t>de mejora con el </a:t>
            </a:r>
            <a:r>
              <a:rPr lang="es-MX" dirty="0" smtClean="0"/>
              <a:t>personal y su respectiva retroalimentación</a:t>
            </a:r>
            <a:r>
              <a:rPr lang="es-CO" dirty="0" smtClean="0"/>
              <a:t>.</a:t>
            </a:r>
          </a:p>
          <a:p>
            <a:pPr algn="ctr"/>
            <a:endParaRPr lang="es-MX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649" y="1841310"/>
            <a:ext cx="8620125" cy="12554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9071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671125" y="528782"/>
            <a:ext cx="780174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009999"/>
                </a:solidFill>
                <a:latin typeface="Oceania"/>
              </a:rPr>
              <a:t>PQR </a:t>
            </a:r>
            <a:r>
              <a:rPr lang="es-MX" sz="2800" b="1" dirty="0">
                <a:solidFill>
                  <a:srgbClr val="009999"/>
                </a:solidFill>
                <a:latin typeface="Oceania"/>
              </a:rPr>
              <a:t>y </a:t>
            </a:r>
            <a:r>
              <a:rPr lang="es-MX" sz="2800" b="1" dirty="0">
                <a:solidFill>
                  <a:srgbClr val="009999"/>
                </a:solidFill>
                <a:latin typeface="+mn-lt"/>
              </a:rPr>
              <a:t>Derechos</a:t>
            </a:r>
            <a:r>
              <a:rPr lang="es-MX" sz="2800" b="1" dirty="0">
                <a:solidFill>
                  <a:srgbClr val="009999"/>
                </a:solidFill>
                <a:latin typeface="Oceania"/>
              </a:rPr>
              <a:t> de Petición </a:t>
            </a:r>
            <a:r>
              <a:rPr lang="es-MX" sz="2800" b="1" dirty="0" smtClean="0">
                <a:solidFill>
                  <a:srgbClr val="009999"/>
                </a:solidFill>
                <a:latin typeface="Oceania"/>
              </a:rPr>
              <a:t>por </a:t>
            </a:r>
            <a:r>
              <a:rPr lang="es-MX" sz="2800" b="1" dirty="0">
                <a:solidFill>
                  <a:srgbClr val="009999"/>
                </a:solidFill>
                <a:latin typeface="Oceania"/>
              </a:rPr>
              <a:t>EAPB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479" y="1450848"/>
            <a:ext cx="8229035" cy="3035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335937" y="4814744"/>
            <a:ext cx="8649567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1600" dirty="0" smtClean="0"/>
              <a:t>La EPS que obtuvo más tramites en el mes de Marzo fue la </a:t>
            </a:r>
            <a:r>
              <a:rPr lang="es-CO" sz="1600" b="1" dirty="0" smtClean="0">
                <a:solidFill>
                  <a:srgbClr val="009999"/>
                </a:solidFill>
              </a:rPr>
              <a:t>EPS Sura </a:t>
            </a:r>
            <a:r>
              <a:rPr lang="es-CO" sz="1600" dirty="0" smtClean="0"/>
              <a:t>con un </a:t>
            </a:r>
            <a:r>
              <a:rPr lang="es-CO" sz="1600" b="1" dirty="0" smtClean="0">
                <a:solidFill>
                  <a:srgbClr val="009999"/>
                </a:solidFill>
              </a:rPr>
              <a:t>36,43%</a:t>
            </a:r>
            <a:r>
              <a:rPr lang="es-CO" sz="1600" dirty="0" smtClean="0">
                <a:solidFill>
                  <a:srgbClr val="009999"/>
                </a:solidFill>
              </a:rPr>
              <a:t>, </a:t>
            </a:r>
            <a:r>
              <a:rPr lang="es-CO" sz="1600" dirty="0" smtClean="0"/>
              <a:t>es decir, se presentaron </a:t>
            </a:r>
            <a:r>
              <a:rPr lang="es-CO" sz="1600" b="1" dirty="0" smtClean="0">
                <a:solidFill>
                  <a:srgbClr val="009999"/>
                </a:solidFill>
              </a:rPr>
              <a:t>51</a:t>
            </a:r>
            <a:r>
              <a:rPr lang="es-CO" sz="1600" dirty="0" smtClean="0"/>
              <a:t> tramites puestos por los usuarios, seguido de la </a:t>
            </a:r>
            <a:r>
              <a:rPr lang="es-CO" sz="1600" b="1" dirty="0" smtClean="0">
                <a:solidFill>
                  <a:srgbClr val="009999"/>
                </a:solidFill>
              </a:rPr>
              <a:t>EPS Salud total </a:t>
            </a:r>
            <a:r>
              <a:rPr lang="es-CO" sz="1600" dirty="0" smtClean="0"/>
              <a:t>con un </a:t>
            </a:r>
            <a:r>
              <a:rPr lang="es-CO" sz="1600" b="1" dirty="0" smtClean="0">
                <a:solidFill>
                  <a:srgbClr val="009999"/>
                </a:solidFill>
              </a:rPr>
              <a:t>33,57% </a:t>
            </a:r>
            <a:r>
              <a:rPr lang="es-CO" sz="1600" dirty="0" smtClean="0"/>
              <a:t>el cual corresponde a </a:t>
            </a:r>
            <a:r>
              <a:rPr lang="es-CO" sz="1600" b="1" dirty="0" smtClean="0">
                <a:solidFill>
                  <a:srgbClr val="009999"/>
                </a:solidFill>
              </a:rPr>
              <a:t>47</a:t>
            </a:r>
            <a:r>
              <a:rPr lang="es-CO" sz="1600" dirty="0" smtClean="0"/>
              <a:t> tramites. 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959095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292894" y="354084"/>
            <a:ext cx="8616102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600" b="1" dirty="0" smtClean="0">
                <a:solidFill>
                  <a:srgbClr val="009999"/>
                </a:solidFill>
                <a:latin typeface="+mn-lt"/>
              </a:rPr>
              <a:t>FELICITACIONES</a:t>
            </a:r>
          </a:p>
          <a:p>
            <a:pPr algn="ctr"/>
            <a:endParaRPr lang="es-MX" sz="3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ceania"/>
            </a:endParaRPr>
          </a:p>
          <a:p>
            <a:pPr algn="just"/>
            <a:r>
              <a:rPr lang="es-MX" sz="1600" dirty="0">
                <a:latin typeface="+mn-lt"/>
                <a:cs typeface="Arial" pitchFamily="34" charset="0"/>
              </a:rPr>
              <a:t>Para el mes de </a:t>
            </a:r>
            <a:r>
              <a:rPr lang="es-MX" sz="1600" dirty="0" smtClean="0">
                <a:latin typeface="+mn-lt"/>
                <a:cs typeface="Arial" pitchFamily="34" charset="0"/>
              </a:rPr>
              <a:t>Marzo se </a:t>
            </a:r>
            <a:r>
              <a:rPr lang="es-MX" sz="1600" dirty="0">
                <a:latin typeface="+mn-lt"/>
                <a:cs typeface="Arial" pitchFamily="34" charset="0"/>
              </a:rPr>
              <a:t>presentaron </a:t>
            </a:r>
            <a:r>
              <a:rPr lang="es-MX" sz="1600" b="1" dirty="0" smtClean="0">
                <a:solidFill>
                  <a:srgbClr val="009999"/>
                </a:solidFill>
                <a:latin typeface="+mn-lt"/>
                <a:cs typeface="Arial" pitchFamily="34" charset="0"/>
              </a:rPr>
              <a:t>4</a:t>
            </a:r>
            <a:r>
              <a:rPr lang="es-MX" sz="1600" b="1" dirty="0">
                <a:solidFill>
                  <a:srgbClr val="009999"/>
                </a:solidFill>
                <a:latin typeface="+mn-lt"/>
                <a:cs typeface="Arial" pitchFamily="34" charset="0"/>
              </a:rPr>
              <a:t>5</a:t>
            </a:r>
            <a:r>
              <a:rPr lang="es-MX" sz="1600" dirty="0" smtClean="0">
                <a:latin typeface="+mn-lt"/>
                <a:cs typeface="Arial" pitchFamily="34" charset="0"/>
              </a:rPr>
              <a:t> felicitaciones, las cuales corresponden </a:t>
            </a:r>
            <a:r>
              <a:rPr lang="es-MX" sz="1600" dirty="0">
                <a:latin typeface="+mn-lt"/>
                <a:cs typeface="Arial" pitchFamily="34" charset="0"/>
              </a:rPr>
              <a:t>al  </a:t>
            </a:r>
            <a:r>
              <a:rPr lang="es-MX" sz="1600" b="1" dirty="0" smtClean="0">
                <a:solidFill>
                  <a:srgbClr val="009999"/>
                </a:solidFill>
                <a:latin typeface="+mn-lt"/>
                <a:cs typeface="Arial" pitchFamily="34" charset="0"/>
              </a:rPr>
              <a:t>23%</a:t>
            </a:r>
            <a:r>
              <a:rPr lang="es-MX" sz="1600" dirty="0" smtClean="0">
                <a:solidFill>
                  <a:srgbClr val="009999"/>
                </a:solidFill>
                <a:latin typeface="+mn-lt"/>
                <a:cs typeface="Arial" pitchFamily="34" charset="0"/>
              </a:rPr>
              <a:t> </a:t>
            </a:r>
            <a:r>
              <a:rPr lang="es-MX" sz="1600" dirty="0">
                <a:latin typeface="+mn-lt"/>
                <a:cs typeface="Arial" pitchFamily="34" charset="0"/>
              </a:rPr>
              <a:t>de las manifestaciones del </a:t>
            </a:r>
            <a:r>
              <a:rPr lang="es-MX" sz="1600" dirty="0" smtClean="0">
                <a:latin typeface="+mn-lt"/>
                <a:cs typeface="Arial" pitchFamily="34" charset="0"/>
              </a:rPr>
              <a:t>mes.</a:t>
            </a:r>
            <a:endParaRPr lang="es-MX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Arial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349315" y="4938313"/>
            <a:ext cx="850325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1600" dirty="0" smtClean="0">
                <a:latin typeface="+mn-lt"/>
                <a:cs typeface="Arial" pitchFamily="34" charset="0"/>
              </a:rPr>
              <a:t>Los servicios que sobresalieron en el mes de Marzo fueron: Hospitalización con </a:t>
            </a:r>
            <a:r>
              <a:rPr lang="es-CO" sz="1600" b="1" dirty="0" smtClean="0">
                <a:solidFill>
                  <a:srgbClr val="009999"/>
                </a:solidFill>
                <a:latin typeface="+mn-lt"/>
                <a:cs typeface="Arial" pitchFamily="34" charset="0"/>
              </a:rPr>
              <a:t>30</a:t>
            </a:r>
            <a:r>
              <a:rPr lang="es-CO" sz="1600" dirty="0" smtClean="0">
                <a:latin typeface="+mn-lt"/>
                <a:cs typeface="Arial" pitchFamily="34" charset="0"/>
              </a:rPr>
              <a:t> felicitaciones, seguido del servicio de Urgencias quien obtuvo </a:t>
            </a:r>
            <a:r>
              <a:rPr lang="es-CO" sz="1600" b="1" dirty="0">
                <a:solidFill>
                  <a:srgbClr val="009999"/>
                </a:solidFill>
                <a:latin typeface="+mn-lt"/>
                <a:cs typeface="Arial" pitchFamily="34" charset="0"/>
              </a:rPr>
              <a:t>7</a:t>
            </a:r>
            <a:r>
              <a:rPr lang="es-CO" sz="1600" dirty="0" smtClean="0">
                <a:latin typeface="+mn-lt"/>
                <a:cs typeface="Arial" pitchFamily="34" charset="0"/>
              </a:rPr>
              <a:t> felicitaciones, y por último, el servicio de UCI/UCE quien obtuvo </a:t>
            </a:r>
            <a:r>
              <a:rPr lang="es-CO" sz="1600" b="1" dirty="0" smtClean="0">
                <a:solidFill>
                  <a:srgbClr val="009999"/>
                </a:solidFill>
                <a:latin typeface="+mn-lt"/>
                <a:cs typeface="Arial" pitchFamily="34" charset="0"/>
              </a:rPr>
              <a:t>4.</a:t>
            </a:r>
            <a:endParaRPr lang="es-CO" sz="1600" dirty="0">
              <a:solidFill>
                <a:srgbClr val="009999"/>
              </a:solidFill>
              <a:latin typeface="+mn-lt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266" y="2199575"/>
            <a:ext cx="7349357" cy="24821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654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lantilla clinica antioquia 2003[1]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lantilla clinica antioquia" id="{2E59B3EC-8C85-405F-AAD1-74F343598095}" vid="{01771668-E4E1-41FE-8C60-4EBE493A8885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17786</TotalTime>
  <Words>606</Words>
  <Application>Microsoft Office PowerPoint</Application>
  <PresentationFormat>Presentación en pantalla (4:3)</PresentationFormat>
  <Paragraphs>61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1" baseType="lpstr">
      <vt:lpstr>Plantilla clinica antioquia 2003[1]</vt:lpstr>
      <vt:lpstr>COMITÉ DE ÉTICA   Clínica Antioquia Sede Sur Abril 2023 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casa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TIPO OCEANIA  BOLD 45PTS</dc:title>
  <dc:creator>Coordinadora Siau</dc:creator>
  <cp:lastModifiedBy>CoordCalidad</cp:lastModifiedBy>
  <cp:revision>1583</cp:revision>
  <dcterms:created xsi:type="dcterms:W3CDTF">2015-03-20T14:21:42Z</dcterms:created>
  <dcterms:modified xsi:type="dcterms:W3CDTF">2023-04-20T14:50:54Z</dcterms:modified>
</cp:coreProperties>
</file>