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87" r:id="rId3"/>
    <p:sldId id="257" r:id="rId4"/>
    <p:sldId id="296" r:id="rId5"/>
    <p:sldId id="279" r:id="rId6"/>
    <p:sldId id="263" r:id="rId7"/>
    <p:sldId id="280" r:id="rId8"/>
    <p:sldId id="289" r:id="rId9"/>
    <p:sldId id="295" r:id="rId10"/>
    <p:sldId id="281" r:id="rId11"/>
    <p:sldId id="282" r:id="rId12"/>
    <p:sldId id="292" r:id="rId13"/>
    <p:sldId id="293" r:id="rId14"/>
    <p:sldId id="294" r:id="rId15"/>
    <p:sldId id="297" r:id="rId16"/>
    <p:sldId id="299" r:id="rId17"/>
    <p:sldId id="290" r:id="rId18"/>
    <p:sldId id="284" r:id="rId19"/>
    <p:sldId id="277" r:id="rId20"/>
  </p:sldIdLst>
  <p:sldSz cx="12192000" cy="6858000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Roboto" panose="02000000000000000000" pitchFamily="2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2" roundtripDataSignature="AMtx7minpnwUSeONVZwF8/QUZUpAp0Gdi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A7AF"/>
    <a:srgbClr val="0E8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deracp\Desktop\INDICADORES\Informe%20consolidado%20Maria%20Jose%20Noviembr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951094253243067E-2"/>
          <c:y val="6.7986293379994164E-2"/>
          <c:w val="0.88581452318460197"/>
          <c:h val="0.621522309711286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'Noviembre Itagui'!$L$3</c:f>
              <c:strCache>
                <c:ptCount val="1"/>
                <c:pt idx="0">
                  <c:v>Oportunidad de asignación de cita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'Noviembre Itagui'!$M$3:$N$3</c:f>
              <c:numCache>
                <c:formatCode>0</c:formatCode>
                <c:ptCount val="2"/>
                <c:pt idx="0">
                  <c:v>47</c:v>
                </c:pt>
                <c:pt idx="1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BE-41A0-8999-1D0F41C3D734}"/>
            </c:ext>
          </c:extLst>
        </c:ser>
        <c:ser>
          <c:idx val="1"/>
          <c:order val="1"/>
          <c:tx>
            <c:strRef>
              <c:f>'Noviembre Itagui'!$L$4</c:f>
              <c:strCache>
                <c:ptCount val="1"/>
                <c:pt idx="0">
                  <c:v>Oportunidad en la Programacion de Cirugia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'Noviembre Itagui'!$M$4:$N$4</c:f>
              <c:numCache>
                <c:formatCode>0</c:formatCode>
                <c:ptCount val="2"/>
                <c:pt idx="0">
                  <c:v>29</c:v>
                </c:pt>
                <c:pt idx="1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CBE-41A0-8999-1D0F41C3D73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54272544"/>
        <c:axId val="1646436320"/>
      </c:barChart>
      <c:catAx>
        <c:axId val="1654272544"/>
        <c:scaling>
          <c:orientation val="minMax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dirty="0"/>
                  <a:t>Octubre                                 Noviembre </a:t>
                </a:r>
              </a:p>
            </c:rich>
          </c:tx>
          <c:layout>
            <c:manualLayout>
              <c:xMode val="edge"/>
              <c:yMode val="edge"/>
              <c:x val="0.19905931746305963"/>
              <c:y val="0.7026186169751252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General" sourceLinked="1"/>
        <c:majorTickMark val="none"/>
        <c:minorTickMark val="none"/>
        <c:tickLblPos val="nextTo"/>
        <c:crossAx val="1646436320"/>
        <c:crosses val="autoZero"/>
        <c:auto val="1"/>
        <c:lblAlgn val="ctr"/>
        <c:lblOffset val="100"/>
        <c:tickLblSkip val="1"/>
        <c:noMultiLvlLbl val="0"/>
      </c:catAx>
      <c:valAx>
        <c:axId val="1646436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6542725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0792961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892169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8" name="Google Shape;12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106214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34755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6" name="Google Shape;216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50199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345949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458686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4" name="Google Shape;9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752611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8" name="Google Shape;12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140619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28" name="Google Shape;12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715429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8" name="Google Shape;12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084607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8" name="Google Shape;12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43013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8" name="Google Shape;12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24893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2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2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3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3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1498242" y="1830701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s-CO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COMITÉ DE ÉTICA</a:t>
            </a:r>
            <a:br>
              <a:rPr lang="es-CO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s-CO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Clínica Antioquia</a:t>
            </a:r>
            <a:br>
              <a:rPr lang="es-CO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s-CO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Sede Sur </a:t>
            </a:r>
            <a:br>
              <a:rPr lang="es-CO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s-CO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Diciembre 2023</a:t>
            </a:r>
            <a:endParaRPr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"/>
          <p:cNvSpPr txBox="1">
            <a:spLocks noGrp="1"/>
          </p:cNvSpPr>
          <p:nvPr>
            <p:ph type="subTitle" idx="1"/>
          </p:nvPr>
        </p:nvSpPr>
        <p:spPr>
          <a:xfrm>
            <a:off x="1485363" y="4593711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s-ES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</a:t>
            </a:r>
            <a:r>
              <a:rPr lang="es-CO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aria José Blanquiset – Líder ACP 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s-CO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Juliana Ángel- Trabajadora Social 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7"/>
          <p:cNvSpPr txBox="1">
            <a:spLocks noGrp="1"/>
          </p:cNvSpPr>
          <p:nvPr>
            <p:ph type="title"/>
          </p:nvPr>
        </p:nvSpPr>
        <p:spPr>
          <a:xfrm>
            <a:off x="760788" y="473345"/>
            <a:ext cx="9882301" cy="816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algn="ctr">
              <a:buClr>
                <a:srgbClr val="009999"/>
              </a:buClr>
              <a:buSzPct val="100000"/>
            </a:pPr>
            <a:r>
              <a:rPr lang="es-ES" sz="3200" b="1" noProof="1">
                <a:solidFill>
                  <a:srgbClr val="009999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PORCENTAJE DE SATISFACCIÓN 90,1%</a:t>
            </a:r>
            <a:endParaRPr lang="es-ES" sz="3200" b="1" dirty="0">
              <a:solidFill>
                <a:srgbClr val="009999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B94EC69-EA51-DB94-6175-E88260C9D1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519" y="1289591"/>
            <a:ext cx="9976957" cy="344067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19912A55-BAAA-4EC7-36E9-45149A5B55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7414" y="4911131"/>
            <a:ext cx="2997169" cy="1692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7232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7"/>
          <p:cNvSpPr txBox="1">
            <a:spLocks noGrp="1"/>
          </p:cNvSpPr>
          <p:nvPr>
            <p:ph type="title"/>
          </p:nvPr>
        </p:nvSpPr>
        <p:spPr>
          <a:xfrm>
            <a:off x="1789749" y="283712"/>
            <a:ext cx="8612499" cy="816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algn="ctr">
              <a:buClr>
                <a:srgbClr val="009999"/>
              </a:buClr>
              <a:buSzPct val="100000"/>
            </a:pPr>
            <a:r>
              <a:rPr lang="es-ES" sz="3200" b="1" noProof="1">
                <a:solidFill>
                  <a:srgbClr val="009999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GRADO DE HUMANIZACIÓN 4,58%</a:t>
            </a:r>
            <a:endParaRPr lang="es-ES" sz="3200" b="1" dirty="0">
              <a:solidFill>
                <a:srgbClr val="009999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F823F12-E9EF-E735-30BA-636C3323E7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985" y="918250"/>
            <a:ext cx="10958026" cy="384952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6575F71-9437-A776-0027-077352C3BC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0807" y="4767776"/>
            <a:ext cx="3210381" cy="1942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2671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1286966-0D92-C342-D011-EBE5C6AD03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882" y="1828360"/>
            <a:ext cx="10704235" cy="3592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5256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B4707AC-284F-C38D-4EA0-75C44D598D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184" y="1639398"/>
            <a:ext cx="10744956" cy="3832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2518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CD7ED1B-4A8C-4B5A-E9FC-CA0405EB74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106" y="1512863"/>
            <a:ext cx="11017788" cy="3832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4200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CE091DD-ECD4-FC13-8C89-D577AA1071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238" y="1531473"/>
            <a:ext cx="10777524" cy="3795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4839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98A476B-9434-1C48-E69D-C3D211DD7A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444" y="1545541"/>
            <a:ext cx="10761111" cy="3766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1584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7"/>
          <p:cNvSpPr txBox="1">
            <a:spLocks noGrp="1"/>
          </p:cNvSpPr>
          <p:nvPr>
            <p:ph type="title"/>
          </p:nvPr>
        </p:nvSpPr>
        <p:spPr>
          <a:xfrm>
            <a:off x="1198630" y="864324"/>
            <a:ext cx="9111018" cy="816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9999"/>
              </a:buClr>
              <a:buSzPct val="100000"/>
            </a:pPr>
            <a:r>
              <a:rPr lang="es-ES" sz="3600" b="1" noProof="1">
                <a:solidFill>
                  <a:srgbClr val="009999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ADHERENCIA A DERECHOS DE LOS USUARIOS 95,1%</a:t>
            </a:r>
            <a:endParaRPr lang="es-ES" sz="3600" b="1" dirty="0">
              <a:solidFill>
                <a:srgbClr val="009999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9933CA5-6B22-965D-6566-6D614CDAE4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4925" y="2077036"/>
            <a:ext cx="958215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5171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s-CO" sz="3600" b="1">
                <a:solidFill>
                  <a:srgbClr val="009999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TEMAS VARIOS</a:t>
            </a:r>
            <a:endParaRPr lang="es-CO" sz="3600" b="1" dirty="0">
              <a:solidFill>
                <a:srgbClr val="009999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91" name="Google Shape;91;p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95300">
              <a:buSzPts val="2400"/>
            </a:pPr>
            <a:endParaRPr lang="es-CO" sz="2000">
              <a:sym typeface="Roboto"/>
            </a:endParaRPr>
          </a:p>
          <a:p>
            <a:pPr marL="152400" indent="0">
              <a:buSzPts val="2400"/>
              <a:buNone/>
            </a:pPr>
            <a:endParaRPr lang="es-CO" sz="2000">
              <a:sym typeface="Roboto"/>
            </a:endParaRPr>
          </a:p>
          <a:p>
            <a:pPr marL="495300">
              <a:buSzPts val="2400"/>
            </a:pPr>
            <a:endParaRPr lang="es-CO" sz="2000">
              <a:sym typeface="Roboto"/>
            </a:endParaRPr>
          </a:p>
          <a:p>
            <a:pPr marL="152400" indent="0">
              <a:buSzPts val="2400"/>
              <a:buNone/>
            </a:pPr>
            <a:endParaRPr lang="es-CO" sz="2000">
              <a:sym typeface="Roboto"/>
            </a:endParaRPr>
          </a:p>
          <a:p>
            <a:pPr marL="495300">
              <a:buSzPts val="2400"/>
            </a:pPr>
            <a:endParaRPr lang="es-CO" sz="24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700D568-39C2-E7B8-0A59-0BF56ECAA1AF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914402" y="1836518"/>
            <a:ext cx="10515600" cy="4351338"/>
          </a:xfrm>
        </p:spPr>
        <p:txBody>
          <a:bodyPr/>
          <a:lstStyle/>
          <a:p>
            <a:pPr marL="114300" indent="0">
              <a:buNone/>
            </a:pPr>
            <a:endParaRPr lang="es-CO" sz="2400" dirty="0"/>
          </a:p>
          <a:p>
            <a:r>
              <a:rPr lang="es-CO" dirty="0"/>
              <a:t>Manejo aplicativo SALUD TOTAL 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913522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1"/>
          <p:cNvSpPr txBox="1">
            <a:spLocks noGrp="1"/>
          </p:cNvSpPr>
          <p:nvPr>
            <p:ph type="title"/>
          </p:nvPr>
        </p:nvSpPr>
        <p:spPr>
          <a:xfrm>
            <a:off x="589671" y="276621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999"/>
              </a:buClr>
              <a:buSzPts val="11500"/>
              <a:buFont typeface="Arial"/>
              <a:buNone/>
            </a:pPr>
            <a:r>
              <a:rPr lang="es-CO" sz="4800" b="1" dirty="0">
                <a:solidFill>
                  <a:srgbClr val="009999"/>
                </a:solidFill>
                <a:latin typeface="Arial"/>
                <a:ea typeface="Arial"/>
                <a:cs typeface="Arial"/>
                <a:sym typeface="Arial"/>
              </a:rPr>
              <a:t>GRACIAS! </a:t>
            </a:r>
            <a:endParaRPr sz="4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s-CO" sz="3400" b="1" dirty="0">
                <a:solidFill>
                  <a:srgbClr val="009999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COMPROMISOS MES ANTERIOR</a:t>
            </a:r>
            <a:endParaRPr sz="3400" b="1" dirty="0">
              <a:solidFill>
                <a:srgbClr val="009999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9066DDF8-E042-6D0F-2728-96F6255D1E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CO" sz="2400" dirty="0"/>
              <a:t>No quedaron  pactados compromisos el mes anterior </a:t>
            </a:r>
          </a:p>
        </p:txBody>
      </p:sp>
    </p:spTree>
    <p:extLst>
      <p:ext uri="{BB962C8B-B14F-4D97-AF65-F5344CB8AC3E}">
        <p14:creationId xmlns:p14="http://schemas.microsoft.com/office/powerpoint/2010/main" val="1199397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"/>
          <p:cNvSpPr txBox="1">
            <a:spLocks noGrp="1"/>
          </p:cNvSpPr>
          <p:nvPr>
            <p:ph type="title"/>
          </p:nvPr>
        </p:nvSpPr>
        <p:spPr>
          <a:xfrm>
            <a:off x="838200" y="617548"/>
            <a:ext cx="10515600" cy="1041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s-CO" sz="3600" b="1" dirty="0">
                <a:solidFill>
                  <a:srgbClr val="009999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PQRS OCTUBRE</a:t>
            </a:r>
            <a:endParaRPr sz="3600" b="1" dirty="0">
              <a:solidFill>
                <a:srgbClr val="009999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91" name="Google Shape;91;p2"/>
          <p:cNvSpPr txBox="1">
            <a:spLocks noGrp="1"/>
          </p:cNvSpPr>
          <p:nvPr>
            <p:ph type="body" idx="1"/>
          </p:nvPr>
        </p:nvSpPr>
        <p:spPr>
          <a:xfrm>
            <a:off x="838200" y="1758461"/>
            <a:ext cx="10515600" cy="3961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s-CO" sz="2400" dirty="0"/>
              <a:t>En el mes de Noviembre se obtuvo un total de </a:t>
            </a:r>
            <a:r>
              <a:rPr lang="es-CO" sz="2400" b="1" dirty="0">
                <a:solidFill>
                  <a:srgbClr val="11A7AF"/>
                </a:solidFill>
              </a:rPr>
              <a:t>215</a:t>
            </a:r>
            <a:r>
              <a:rPr lang="es-CO" sz="2400" b="1" dirty="0">
                <a:solidFill>
                  <a:srgbClr val="009999"/>
                </a:solidFill>
              </a:rPr>
              <a:t> </a:t>
            </a:r>
            <a:r>
              <a:rPr lang="es-CO" sz="2400" dirty="0"/>
              <a:t>manifestaciones realizadas por parte de los usuarios, las cuales se clasificaron así: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dirty="0"/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dirty="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B49A9A1-7399-BF5F-7DC4-589C7CFF70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3048" y="3073239"/>
            <a:ext cx="9165903" cy="242144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959DC2-8775-B44C-EFDF-691B5EDF4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O" sz="3600" b="1" dirty="0">
                <a:solidFill>
                  <a:srgbClr val="009999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PQRS SERVICIO </a:t>
            </a:r>
            <a:endParaRPr lang="es-CO" sz="36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50CB102-FD6A-FFC3-BA31-D0415448AD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519" y="1891738"/>
            <a:ext cx="9986962" cy="3751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4972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"/>
          <p:cNvSpPr txBox="1">
            <a:spLocks noGrp="1"/>
          </p:cNvSpPr>
          <p:nvPr>
            <p:ph type="title"/>
          </p:nvPr>
        </p:nvSpPr>
        <p:spPr>
          <a:xfrm>
            <a:off x="702723" y="549184"/>
            <a:ext cx="10435771" cy="854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999"/>
              </a:buClr>
              <a:buSzPct val="100000"/>
              <a:buFont typeface="Arial"/>
              <a:buNone/>
            </a:pPr>
            <a:r>
              <a:rPr lang="es-CO" sz="3600" b="1" dirty="0">
                <a:solidFill>
                  <a:srgbClr val="009999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CAUSALIDADES RECLAMOS Y </a:t>
            </a:r>
            <a:br>
              <a:rPr lang="es-CO" sz="3600" b="1" dirty="0">
                <a:solidFill>
                  <a:srgbClr val="009999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</a:br>
            <a:r>
              <a:rPr lang="es-CO" sz="3600" b="1" dirty="0">
                <a:solidFill>
                  <a:srgbClr val="009999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PETICIONES</a:t>
            </a:r>
            <a:endParaRPr sz="3600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7" name="Google Shape;91;p2">
            <a:extLst>
              <a:ext uri="{FF2B5EF4-FFF2-40B4-BE49-F238E27FC236}">
                <a16:creationId xmlns:a16="http://schemas.microsoft.com/office/drawing/2014/main" id="{9763F468-DF22-426A-20D5-BB7BB48CF69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758461"/>
            <a:ext cx="10515600" cy="3961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s-CO" sz="2400" dirty="0"/>
              <a:t>Las causalidades registradas para el mes de Noviembre fueron: 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dirty="0"/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dirty="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E6522B7-E14C-EE1D-BA05-0BF6D93C22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6779" y="2406406"/>
            <a:ext cx="6578442" cy="1332705"/>
          </a:xfrm>
          <a:prstGeom prst="rect">
            <a:avLst/>
          </a:prstGeom>
        </p:spPr>
      </p:pic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F8797CB2-19C5-870C-FFC2-80CE05AA12D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4932605"/>
              </p:ext>
            </p:extLst>
          </p:nvPr>
        </p:nvGraphicFramePr>
        <p:xfrm>
          <a:off x="3725593" y="3739111"/>
          <a:ext cx="4740813" cy="29966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073633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/>
          <p:cNvSpPr txBox="1">
            <a:spLocks noGrp="1"/>
          </p:cNvSpPr>
          <p:nvPr>
            <p:ph type="body" idx="1"/>
          </p:nvPr>
        </p:nvSpPr>
        <p:spPr>
          <a:xfrm>
            <a:off x="838199" y="1749635"/>
            <a:ext cx="10515600" cy="48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algn="just"/>
            <a:r>
              <a:rPr lang="es-ES" sz="2400" dirty="0"/>
              <a:t>Oportunidad de análisis antes de los 10 días : </a:t>
            </a:r>
            <a:r>
              <a:rPr lang="es-ES" sz="2400" b="1" dirty="0">
                <a:solidFill>
                  <a:schemeClr val="accent6"/>
                </a:solidFill>
              </a:rPr>
              <a:t>93,7%</a:t>
            </a:r>
          </a:p>
          <a:p>
            <a:pPr algn="just"/>
            <a:r>
              <a:rPr lang="es-ES" sz="2400" dirty="0"/>
              <a:t>Respuesta ante de los 15 días: </a:t>
            </a:r>
            <a:r>
              <a:rPr lang="es-ES" sz="2400" b="1" dirty="0">
                <a:solidFill>
                  <a:schemeClr val="accent6"/>
                </a:solidFill>
              </a:rPr>
              <a:t>97,2%</a:t>
            </a:r>
          </a:p>
          <a:p>
            <a:pPr algn="just"/>
            <a:r>
              <a:rPr lang="es-ES" sz="2400" dirty="0"/>
              <a:t>Meta: </a:t>
            </a:r>
            <a:r>
              <a:rPr lang="es-ES" sz="2400" b="1" dirty="0">
                <a:solidFill>
                  <a:schemeClr val="accent6"/>
                </a:solidFill>
              </a:rPr>
              <a:t>90%</a:t>
            </a:r>
          </a:p>
          <a:p>
            <a:pPr lvl="0" algn="just"/>
            <a:endParaRPr lang="es-ES" dirty="0"/>
          </a:p>
        </p:txBody>
      </p:sp>
      <p:sp>
        <p:nvSpPr>
          <p:cNvPr id="131" name="Google Shape;131;p7"/>
          <p:cNvSpPr txBox="1">
            <a:spLocks noGrp="1"/>
          </p:cNvSpPr>
          <p:nvPr>
            <p:ph type="title"/>
          </p:nvPr>
        </p:nvSpPr>
        <p:spPr>
          <a:xfrm>
            <a:off x="1141240" y="502944"/>
            <a:ext cx="9909518" cy="1116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algn="ctr">
              <a:buClr>
                <a:srgbClr val="009999"/>
              </a:buClr>
              <a:buSzPct val="100000"/>
            </a:pPr>
            <a:r>
              <a:rPr lang="es-ES" sz="3600" b="1" noProof="1">
                <a:solidFill>
                  <a:srgbClr val="009999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OPORTUNIDAD DE PQR</a:t>
            </a:r>
            <a:endParaRPr sz="3600" b="1" dirty="0">
              <a:solidFill>
                <a:srgbClr val="009999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/>
          <p:cNvSpPr txBox="1">
            <a:spLocks noGrp="1"/>
          </p:cNvSpPr>
          <p:nvPr>
            <p:ph type="body" idx="1"/>
          </p:nvPr>
        </p:nvSpPr>
        <p:spPr>
          <a:xfrm>
            <a:off x="838200" y="1293352"/>
            <a:ext cx="10515600" cy="4627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 algn="just"/>
            <a:r>
              <a:rPr lang="es-ES" sz="2400" dirty="0">
                <a:latin typeface="Calibri" panose="020F0502020204030204" pitchFamily="34" charset="0"/>
                <a:cs typeface="Calibri" panose="020F0502020204030204" pitchFamily="34" charset="0"/>
              </a:rPr>
              <a:t>En el mes de Noviembre se presentaron </a:t>
            </a:r>
            <a:r>
              <a:rPr lang="es-ES" sz="2400" b="1" dirty="0">
                <a:solidFill>
                  <a:srgbClr val="0E86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13 </a:t>
            </a:r>
            <a:r>
              <a:rPr lang="es-E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quejas. </a:t>
            </a:r>
            <a:endParaRPr lang="es-ES" i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1" name="Google Shape;131;p7"/>
          <p:cNvSpPr txBox="1">
            <a:spLocks noGrp="1"/>
          </p:cNvSpPr>
          <p:nvPr>
            <p:ph type="title"/>
          </p:nvPr>
        </p:nvSpPr>
        <p:spPr>
          <a:xfrm>
            <a:off x="988325" y="477106"/>
            <a:ext cx="9674986" cy="816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algn="ctr">
              <a:buClr>
                <a:srgbClr val="009999"/>
              </a:buClr>
              <a:buSzPct val="100000"/>
            </a:pPr>
            <a:r>
              <a:rPr lang="es-ES" sz="3600" b="1" noProof="1">
                <a:solidFill>
                  <a:srgbClr val="009999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QUEJAS</a:t>
            </a:r>
            <a:endParaRPr sz="3600" b="1" dirty="0">
              <a:solidFill>
                <a:srgbClr val="009999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6" name="Google Shape;152;p10"/>
          <p:cNvSpPr txBox="1">
            <a:spLocks/>
          </p:cNvSpPr>
          <p:nvPr/>
        </p:nvSpPr>
        <p:spPr>
          <a:xfrm>
            <a:off x="6986620" y="2420290"/>
            <a:ext cx="4659678" cy="713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47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0"/>
              </a:spcBef>
              <a:buSzPts val="2800"/>
              <a:buFont typeface="Arial"/>
              <a:buNone/>
            </a:pPr>
            <a:r>
              <a:rPr lang="es-CO" sz="3800" dirty="0"/>
              <a:t>Se reporta al coordinador del servicio para establecer plan de mejora con el personal.</a:t>
            </a:r>
            <a:endParaRPr lang="es-CO" dirty="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228600" indent="-50800">
              <a:spcBef>
                <a:spcPts val="0"/>
              </a:spcBef>
              <a:buSzPts val="2800"/>
              <a:buFont typeface="Arial"/>
              <a:buNone/>
            </a:pPr>
            <a:r>
              <a:rPr lang="es-CO" dirty="0"/>
              <a:t> </a:t>
            </a:r>
          </a:p>
          <a:p>
            <a:pPr marL="228600" indent="-50800">
              <a:spcBef>
                <a:spcPts val="0"/>
              </a:spcBef>
              <a:buSzPts val="2800"/>
              <a:buFont typeface="Arial"/>
              <a:buNone/>
            </a:pPr>
            <a:endParaRPr lang="es-CO" dirty="0"/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883C468C-A2B9-8838-A55B-90429B38EA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6133651"/>
              </p:ext>
            </p:extLst>
          </p:nvPr>
        </p:nvGraphicFramePr>
        <p:xfrm>
          <a:off x="1688079" y="2000146"/>
          <a:ext cx="4659678" cy="4380748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403464">
                  <a:extLst>
                    <a:ext uri="{9D8B030D-6E8A-4147-A177-3AD203B41FA5}">
                      <a16:colId xmlns:a16="http://schemas.microsoft.com/office/drawing/2014/main" val="4264478940"/>
                    </a:ext>
                  </a:extLst>
                </a:gridCol>
                <a:gridCol w="2012385">
                  <a:extLst>
                    <a:ext uri="{9D8B030D-6E8A-4147-A177-3AD203B41FA5}">
                      <a16:colId xmlns:a16="http://schemas.microsoft.com/office/drawing/2014/main" val="1344836584"/>
                    </a:ext>
                  </a:extLst>
                </a:gridCol>
                <a:gridCol w="1243829">
                  <a:extLst>
                    <a:ext uri="{9D8B030D-6E8A-4147-A177-3AD203B41FA5}">
                      <a16:colId xmlns:a16="http://schemas.microsoft.com/office/drawing/2014/main" val="2931390328"/>
                    </a:ext>
                  </a:extLst>
                </a:gridCol>
              </a:tblGrid>
              <a:tr h="323085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CO" sz="1050" b="1" u="none" strike="noStrike" dirty="0">
                          <a:effectLst/>
                        </a:rPr>
                        <a:t> QUEJAS                                                                                                                      </a:t>
                      </a:r>
                      <a:endParaRPr lang="es-CO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74" marR="6874" marT="6874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8753277"/>
                  </a:ext>
                </a:extLst>
              </a:tr>
              <a:tr h="31621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u="none" strike="noStrike" dirty="0">
                          <a:effectLst/>
                        </a:rPr>
                        <a:t>SERVICIO</a:t>
                      </a:r>
                      <a:endParaRPr lang="es-CO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74" marR="6874" marT="6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u="none" strike="noStrike" dirty="0">
                          <a:effectLst/>
                        </a:rPr>
                        <a:t>PERSONAL IMPLICADO</a:t>
                      </a:r>
                      <a:endParaRPr lang="es-CO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74" marR="6874" marT="6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u="none" strike="noStrike" dirty="0">
                          <a:effectLst/>
                        </a:rPr>
                        <a:t>TOTAL</a:t>
                      </a:r>
                      <a:endParaRPr lang="es-CO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74" marR="6874" marT="6874" marB="0" anchor="ctr"/>
                </a:tc>
                <a:extLst>
                  <a:ext uri="{0D108BD9-81ED-4DB2-BD59-A6C34878D82A}">
                    <a16:rowId xmlns:a16="http://schemas.microsoft.com/office/drawing/2014/main" val="1352237573"/>
                  </a:ext>
                </a:extLst>
              </a:tr>
              <a:tr h="274966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 dirty="0">
                          <a:effectLst/>
                        </a:rPr>
                        <a:t>Cirugía</a:t>
                      </a:r>
                      <a:endParaRPr lang="es-CO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74" marR="6874" marT="6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>
                          <a:effectLst/>
                        </a:rPr>
                        <a:t>Secretaria Cirugia</a:t>
                      </a:r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74" marR="6874" marT="6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 dirty="0">
                          <a:effectLst/>
                        </a:rPr>
                        <a:t>1</a:t>
                      </a:r>
                      <a:endParaRPr lang="es-CO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74" marR="6874" marT="6874" marB="0" anchor="ctr"/>
                </a:tc>
                <a:extLst>
                  <a:ext uri="{0D108BD9-81ED-4DB2-BD59-A6C34878D82A}">
                    <a16:rowId xmlns:a16="http://schemas.microsoft.com/office/drawing/2014/main" val="4021143121"/>
                  </a:ext>
                </a:extLst>
              </a:tr>
              <a:tr h="27496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>
                          <a:effectLst/>
                        </a:rPr>
                        <a:t>Especialista</a:t>
                      </a:r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74" marR="6874" marT="6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>
                          <a:effectLst/>
                        </a:rPr>
                        <a:t>1</a:t>
                      </a:r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74" marR="6874" marT="6874" marB="0" anchor="ctr"/>
                </a:tc>
                <a:extLst>
                  <a:ext uri="{0D108BD9-81ED-4DB2-BD59-A6C34878D82A}">
                    <a16:rowId xmlns:a16="http://schemas.microsoft.com/office/drawing/2014/main" val="860130270"/>
                  </a:ext>
                </a:extLst>
              </a:tr>
              <a:tr h="27496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>
                          <a:effectLst/>
                        </a:rPr>
                        <a:t>Admisiones cirugia</a:t>
                      </a:r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74" marR="6874" marT="6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>
                          <a:effectLst/>
                        </a:rPr>
                        <a:t>1</a:t>
                      </a:r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74" marR="6874" marT="6874" marB="0" anchor="ctr"/>
                </a:tc>
                <a:extLst>
                  <a:ext uri="{0D108BD9-81ED-4DB2-BD59-A6C34878D82A}">
                    <a16:rowId xmlns:a16="http://schemas.microsoft.com/office/drawing/2014/main" val="542398592"/>
                  </a:ext>
                </a:extLst>
              </a:tr>
              <a:tr h="274966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>
                          <a:effectLst/>
                        </a:rPr>
                        <a:t>Consulta Externa</a:t>
                      </a:r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74" marR="6874" marT="6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 dirty="0">
                          <a:effectLst/>
                        </a:rPr>
                        <a:t>Especialista</a:t>
                      </a:r>
                      <a:endParaRPr lang="es-CO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74" marR="6874" marT="6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>
                          <a:effectLst/>
                        </a:rPr>
                        <a:t>1</a:t>
                      </a:r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74" marR="6874" marT="6874" marB="0" anchor="ctr"/>
                </a:tc>
                <a:extLst>
                  <a:ext uri="{0D108BD9-81ED-4DB2-BD59-A6C34878D82A}">
                    <a16:rowId xmlns:a16="http://schemas.microsoft.com/office/drawing/2014/main" val="3776329427"/>
                  </a:ext>
                </a:extLst>
              </a:tr>
              <a:tr h="27496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>
                          <a:effectLst/>
                        </a:rPr>
                        <a:t>Admisiones consulta externa</a:t>
                      </a:r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74" marR="6874" marT="6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>
                          <a:effectLst/>
                        </a:rPr>
                        <a:t>1</a:t>
                      </a:r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74" marR="6874" marT="6874" marB="0" anchor="ctr"/>
                </a:tc>
                <a:extLst>
                  <a:ext uri="{0D108BD9-81ED-4DB2-BD59-A6C34878D82A}">
                    <a16:rowId xmlns:a16="http://schemas.microsoft.com/office/drawing/2014/main" val="3981131455"/>
                  </a:ext>
                </a:extLst>
              </a:tr>
              <a:tr h="27496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>
                          <a:effectLst/>
                        </a:rPr>
                        <a:t>Practicante</a:t>
                      </a:r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74" marR="6874" marT="6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>
                          <a:effectLst/>
                        </a:rPr>
                        <a:t>1</a:t>
                      </a:r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74" marR="6874" marT="6874" marB="0" anchor="ctr"/>
                </a:tc>
                <a:extLst>
                  <a:ext uri="{0D108BD9-81ED-4DB2-BD59-A6C34878D82A}">
                    <a16:rowId xmlns:a16="http://schemas.microsoft.com/office/drawing/2014/main" val="2654387549"/>
                  </a:ext>
                </a:extLst>
              </a:tr>
              <a:tr h="274966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>
                          <a:effectLst/>
                        </a:rPr>
                        <a:t>Hospitalización</a:t>
                      </a:r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74" marR="6874" marT="6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>
                          <a:effectLst/>
                        </a:rPr>
                        <a:t>Auxiliar enfermeria</a:t>
                      </a:r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74" marR="6874" marT="6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>
                          <a:effectLst/>
                        </a:rPr>
                        <a:t>1</a:t>
                      </a:r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74" marR="6874" marT="6874" marB="0" anchor="ctr"/>
                </a:tc>
                <a:extLst>
                  <a:ext uri="{0D108BD9-81ED-4DB2-BD59-A6C34878D82A}">
                    <a16:rowId xmlns:a16="http://schemas.microsoft.com/office/drawing/2014/main" val="3522954811"/>
                  </a:ext>
                </a:extLst>
              </a:tr>
              <a:tr h="27496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 dirty="0">
                          <a:effectLst/>
                        </a:rPr>
                        <a:t>Auxiliar/Jefe enfermería</a:t>
                      </a:r>
                      <a:endParaRPr lang="es-CO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74" marR="6874" marT="6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>
                          <a:effectLst/>
                        </a:rPr>
                        <a:t>1</a:t>
                      </a:r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74" marR="6874" marT="6874" marB="0" anchor="ctr"/>
                </a:tc>
                <a:extLst>
                  <a:ext uri="{0D108BD9-81ED-4DB2-BD59-A6C34878D82A}">
                    <a16:rowId xmlns:a16="http://schemas.microsoft.com/office/drawing/2014/main" val="2448155359"/>
                  </a:ext>
                </a:extLst>
              </a:tr>
              <a:tr h="27496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>
                          <a:effectLst/>
                        </a:rPr>
                        <a:t>Medico General</a:t>
                      </a:r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74" marR="6874" marT="6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>
                          <a:effectLst/>
                        </a:rPr>
                        <a:t>1</a:t>
                      </a:r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74" marR="6874" marT="6874" marB="0" anchor="ctr"/>
                </a:tc>
                <a:extLst>
                  <a:ext uri="{0D108BD9-81ED-4DB2-BD59-A6C34878D82A}">
                    <a16:rowId xmlns:a16="http://schemas.microsoft.com/office/drawing/2014/main" val="1025451555"/>
                  </a:ext>
                </a:extLst>
              </a:tr>
              <a:tr h="27496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>
                          <a:effectLst/>
                        </a:rPr>
                        <a:t>Operaciones</a:t>
                      </a:r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74" marR="6874" marT="6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 dirty="0">
                          <a:effectLst/>
                        </a:rPr>
                        <a:t>Personal del Aseo</a:t>
                      </a:r>
                      <a:endParaRPr lang="es-CO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74" marR="6874" marT="6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>
                          <a:effectLst/>
                        </a:rPr>
                        <a:t>1</a:t>
                      </a:r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74" marR="6874" marT="6874" marB="0" anchor="ctr"/>
                </a:tc>
                <a:extLst>
                  <a:ext uri="{0D108BD9-81ED-4DB2-BD59-A6C34878D82A}">
                    <a16:rowId xmlns:a16="http://schemas.microsoft.com/office/drawing/2014/main" val="2134417355"/>
                  </a:ext>
                </a:extLst>
              </a:tr>
              <a:tr h="274966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>
                          <a:effectLst/>
                        </a:rPr>
                        <a:t>Urgencias</a:t>
                      </a:r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74" marR="6874" marT="6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 dirty="0">
                          <a:effectLst/>
                        </a:rPr>
                        <a:t>Secretarias Admisiones</a:t>
                      </a:r>
                      <a:endParaRPr lang="es-CO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74" marR="6874" marT="6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>
                          <a:effectLst/>
                        </a:rPr>
                        <a:t>1</a:t>
                      </a:r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74" marR="6874" marT="6874" marB="0" anchor="ctr"/>
                </a:tc>
                <a:extLst>
                  <a:ext uri="{0D108BD9-81ED-4DB2-BD59-A6C34878D82A}">
                    <a16:rowId xmlns:a16="http://schemas.microsoft.com/office/drawing/2014/main" val="2067685627"/>
                  </a:ext>
                </a:extLst>
              </a:tr>
              <a:tr h="27496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 dirty="0">
                          <a:effectLst/>
                        </a:rPr>
                        <a:t>Auxiliar enfermería</a:t>
                      </a:r>
                      <a:endParaRPr lang="es-CO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74" marR="6874" marT="6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 dirty="0">
                          <a:effectLst/>
                        </a:rPr>
                        <a:t>1</a:t>
                      </a:r>
                      <a:endParaRPr lang="es-CO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74" marR="6874" marT="6874" marB="0" anchor="ctr"/>
                </a:tc>
                <a:extLst>
                  <a:ext uri="{0D108BD9-81ED-4DB2-BD59-A6C34878D82A}">
                    <a16:rowId xmlns:a16="http://schemas.microsoft.com/office/drawing/2014/main" val="1257336963"/>
                  </a:ext>
                </a:extLst>
              </a:tr>
              <a:tr h="27496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>
                          <a:effectLst/>
                        </a:rPr>
                        <a:t>Auxiliar enfermeria</a:t>
                      </a:r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74" marR="6874" marT="6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 dirty="0">
                          <a:effectLst/>
                        </a:rPr>
                        <a:t>1</a:t>
                      </a:r>
                      <a:endParaRPr lang="es-CO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74" marR="6874" marT="6874" marB="0" anchor="ctr"/>
                </a:tc>
                <a:extLst>
                  <a:ext uri="{0D108BD9-81ED-4DB2-BD59-A6C34878D82A}">
                    <a16:rowId xmlns:a16="http://schemas.microsoft.com/office/drawing/2014/main" val="4153216154"/>
                  </a:ext>
                </a:extLst>
              </a:tr>
              <a:tr h="137483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 dirty="0">
                          <a:effectLst/>
                        </a:rPr>
                        <a:t>TOTAL</a:t>
                      </a:r>
                      <a:endParaRPr lang="es-CO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74" marR="6874" marT="6874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 dirty="0">
                          <a:effectLst/>
                        </a:rPr>
                        <a:t>13</a:t>
                      </a:r>
                      <a:endParaRPr lang="es-CO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74" marR="6874" marT="6874" marB="0" anchor="ctr"/>
                </a:tc>
                <a:extLst>
                  <a:ext uri="{0D108BD9-81ED-4DB2-BD59-A6C34878D82A}">
                    <a16:rowId xmlns:a16="http://schemas.microsoft.com/office/drawing/2014/main" val="14573890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73072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/>
          <p:cNvSpPr txBox="1">
            <a:spLocks noGrp="1"/>
          </p:cNvSpPr>
          <p:nvPr>
            <p:ph type="body" idx="1"/>
          </p:nvPr>
        </p:nvSpPr>
        <p:spPr>
          <a:xfrm>
            <a:off x="838200" y="1639542"/>
            <a:ext cx="10515600" cy="12302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algn="just"/>
            <a:r>
              <a:rPr lang="es-ES" sz="2400" dirty="0"/>
              <a:t>En el mes de Noviembre se presentaron </a:t>
            </a:r>
            <a:r>
              <a:rPr lang="es-ES" sz="2400" b="1" i="1" dirty="0">
                <a:solidFill>
                  <a:srgbClr val="11A7AF"/>
                </a:solidFill>
              </a:rPr>
              <a:t>69 Felicitaciones. </a:t>
            </a:r>
          </a:p>
          <a:p>
            <a:pPr marL="114300" lvl="0" indent="0" algn="just">
              <a:buNone/>
            </a:pPr>
            <a:endParaRPr lang="es-ES" dirty="0">
              <a:solidFill>
                <a:srgbClr val="11A7AF"/>
              </a:solidFill>
            </a:endParaRPr>
          </a:p>
        </p:txBody>
      </p:sp>
      <p:sp>
        <p:nvSpPr>
          <p:cNvPr id="131" name="Google Shape;131;p7"/>
          <p:cNvSpPr txBox="1">
            <a:spLocks noGrp="1"/>
          </p:cNvSpPr>
          <p:nvPr>
            <p:ph type="title"/>
          </p:nvPr>
        </p:nvSpPr>
        <p:spPr>
          <a:xfrm>
            <a:off x="988325" y="823295"/>
            <a:ext cx="8612499" cy="816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algn="ctr">
              <a:buClr>
                <a:srgbClr val="009999"/>
              </a:buClr>
              <a:buSzPct val="100000"/>
            </a:pPr>
            <a:r>
              <a:rPr lang="es-ES" sz="3600" b="1" noProof="1">
                <a:solidFill>
                  <a:srgbClr val="009999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FELICITACIONES</a:t>
            </a:r>
            <a:endParaRPr lang="es-ES" sz="3600" b="1" dirty="0">
              <a:solidFill>
                <a:srgbClr val="009999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96CA719-89DB-EAC2-E940-EE3225D4026A}"/>
              </a:ext>
            </a:extLst>
          </p:cNvPr>
          <p:cNvSpPr txBox="1"/>
          <p:nvPr/>
        </p:nvSpPr>
        <p:spPr>
          <a:xfrm>
            <a:off x="1390357" y="2532184"/>
            <a:ext cx="9411285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S" sz="2000" dirty="0"/>
              <a:t>A mi modo de ver para mi el servicio fue muy bueno, en atención medica, aseo, buenos alimentos, suministro de medicamentos, trato del personal muy bien a titulo personal le invito a continuar con esa tónica muchas </a:t>
            </a:r>
            <a:r>
              <a:rPr lang="es-ES" sz="2000" dirty="0" err="1"/>
              <a:t>muchas</a:t>
            </a:r>
            <a:r>
              <a:rPr lang="es-ES" sz="2000" dirty="0"/>
              <a:t> gracias por todo felicitaciones que el señor los bendiga.</a:t>
            </a:r>
            <a:endParaRPr lang="es-CO" sz="2000" dirty="0"/>
          </a:p>
        </p:txBody>
      </p:sp>
    </p:spTree>
    <p:extLst>
      <p:ext uri="{BB962C8B-B14F-4D97-AF65-F5344CB8AC3E}">
        <p14:creationId xmlns:p14="http://schemas.microsoft.com/office/powerpoint/2010/main" val="14232038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954C8B-45B0-ACD5-21AB-6DB524C6F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3200" b="1" dirty="0">
                <a:solidFill>
                  <a:srgbClr val="00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PQR Y DERECHOS DE PETICIÓN POR EAPB</a:t>
            </a:r>
            <a:endParaRPr lang="es-CO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4 Rectángulo">
            <a:extLst>
              <a:ext uri="{FF2B5EF4-FFF2-40B4-BE49-F238E27FC236}">
                <a16:creationId xmlns:a16="http://schemas.microsoft.com/office/drawing/2014/main" id="{8FD0E32B-32F3-7A9B-0239-1BAB467B2D41}"/>
              </a:ext>
            </a:extLst>
          </p:cNvPr>
          <p:cNvSpPr/>
          <p:nvPr/>
        </p:nvSpPr>
        <p:spPr>
          <a:xfrm>
            <a:off x="1771213" y="5188487"/>
            <a:ext cx="8649567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600" dirty="0"/>
              <a:t>La EPS que obtuvo más tramites en el mes de Octubre fue la </a:t>
            </a:r>
            <a:r>
              <a:rPr lang="es-CO" sz="1600" b="1" dirty="0">
                <a:solidFill>
                  <a:srgbClr val="009999"/>
                </a:solidFill>
              </a:rPr>
              <a:t>EPS Sura </a:t>
            </a:r>
            <a:r>
              <a:rPr lang="es-CO" sz="1600" dirty="0"/>
              <a:t>con un </a:t>
            </a:r>
            <a:r>
              <a:rPr lang="es-CO" sz="1600" b="1" dirty="0">
                <a:solidFill>
                  <a:srgbClr val="009999"/>
                </a:solidFill>
              </a:rPr>
              <a:t>54,55%</a:t>
            </a:r>
            <a:r>
              <a:rPr lang="es-CO" sz="1600" dirty="0">
                <a:solidFill>
                  <a:srgbClr val="009999"/>
                </a:solidFill>
              </a:rPr>
              <a:t>, </a:t>
            </a:r>
            <a:r>
              <a:rPr lang="es-CO" sz="1600" dirty="0"/>
              <a:t>es decir, se presentaron </a:t>
            </a:r>
            <a:r>
              <a:rPr lang="es-CO" sz="1600" b="1" dirty="0">
                <a:solidFill>
                  <a:srgbClr val="009999"/>
                </a:solidFill>
              </a:rPr>
              <a:t>42 </a:t>
            </a:r>
            <a:r>
              <a:rPr lang="es-CO" sz="1600" dirty="0"/>
              <a:t>tramites puestos por los usuarios, seguido de la </a:t>
            </a:r>
            <a:r>
              <a:rPr lang="es-CO" sz="1600" b="1" dirty="0">
                <a:solidFill>
                  <a:srgbClr val="009999"/>
                </a:solidFill>
              </a:rPr>
              <a:t>EPS Salud total </a:t>
            </a:r>
            <a:r>
              <a:rPr lang="es-CO" sz="1600" dirty="0"/>
              <a:t>con un </a:t>
            </a:r>
            <a:r>
              <a:rPr lang="es-CO" sz="1600" b="1" dirty="0">
                <a:solidFill>
                  <a:srgbClr val="009999"/>
                </a:solidFill>
              </a:rPr>
              <a:t>22,08% </a:t>
            </a:r>
            <a:r>
              <a:rPr lang="es-CO" sz="1600" dirty="0"/>
              <a:t>el cual corresponde a </a:t>
            </a:r>
            <a:r>
              <a:rPr lang="es-CO" sz="1600" b="1" dirty="0">
                <a:solidFill>
                  <a:srgbClr val="009999"/>
                </a:solidFill>
              </a:rPr>
              <a:t>17</a:t>
            </a:r>
            <a:r>
              <a:rPr lang="es-CO" sz="1600" dirty="0"/>
              <a:t> tramites.</a:t>
            </a:r>
          </a:p>
          <a:p>
            <a:endParaRPr lang="es-CO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E8DA107-5419-A751-D7AF-D0C83C2570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85" y="1492420"/>
            <a:ext cx="9191625" cy="364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499881"/>
      </p:ext>
    </p:extLst>
  </p:cSld>
  <p:clrMapOvr>
    <a:masterClrMapping/>
  </p:clrMapOvr>
</p:sld>
</file>

<file path=ppt/theme/theme1.xml><?xml version="1.0" encoding="utf-8"?>
<a:theme xmlns:a="http://schemas.openxmlformats.org/drawingml/2006/main" name="Plantilla Power Point Clinica Antioqui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3165</TotalTime>
  <Words>332</Words>
  <Application>Microsoft Office PowerPoint</Application>
  <PresentationFormat>Panorámica</PresentationFormat>
  <Paragraphs>71</Paragraphs>
  <Slides>19</Slides>
  <Notes>12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3" baseType="lpstr">
      <vt:lpstr>Roboto</vt:lpstr>
      <vt:lpstr>Arial</vt:lpstr>
      <vt:lpstr>Calibri</vt:lpstr>
      <vt:lpstr>Plantilla Power Point Clinica Antioquia</vt:lpstr>
      <vt:lpstr>COMITÉ DE ÉTICA Clínica Antioquia Sede Sur  Diciembre 2023</vt:lpstr>
      <vt:lpstr>COMPROMISOS MES ANTERIOR</vt:lpstr>
      <vt:lpstr>PQRS OCTUBRE</vt:lpstr>
      <vt:lpstr>PQRS SERVICIO </vt:lpstr>
      <vt:lpstr>CAUSALIDADES RECLAMOS Y  PETICIONES</vt:lpstr>
      <vt:lpstr>OPORTUNIDAD DE PQR</vt:lpstr>
      <vt:lpstr>QUEJAS</vt:lpstr>
      <vt:lpstr>FELICITACIONES</vt:lpstr>
      <vt:lpstr>PQR Y DERECHOS DE PETICIÓN POR EAPB</vt:lpstr>
      <vt:lpstr>PORCENTAJE DE SATISFACCIÓN 90,1%</vt:lpstr>
      <vt:lpstr>GRADO DE HUMANIZACIÓN 4,58%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ADHERENCIA A DERECHOS DE LOS USUARIOS 95,1%</vt:lpstr>
      <vt:lpstr>TEMAS VARIOS</vt:lpstr>
      <vt:lpstr>GRACIAS!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COMITÉ DE ÉTICA Clínica Antioquia Sede Norte Mayo 2022</dc:title>
  <dc:creator>CALIDAD.BELLO</dc:creator>
  <cp:lastModifiedBy>lideracp</cp:lastModifiedBy>
  <cp:revision>192</cp:revision>
  <dcterms:created xsi:type="dcterms:W3CDTF">2021-09-30T13:04:33Z</dcterms:created>
  <dcterms:modified xsi:type="dcterms:W3CDTF">2023-12-19T22:19:21Z</dcterms:modified>
</cp:coreProperties>
</file>