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399" r:id="rId3"/>
    <p:sldId id="339" r:id="rId4"/>
    <p:sldId id="415" r:id="rId5"/>
    <p:sldId id="416" r:id="rId6"/>
    <p:sldId id="401" r:id="rId7"/>
    <p:sldId id="402" r:id="rId8"/>
    <p:sldId id="403" r:id="rId9"/>
    <p:sldId id="404" r:id="rId10"/>
    <p:sldId id="405" r:id="rId11"/>
    <p:sldId id="406" r:id="rId12"/>
    <p:sldId id="414" r:id="rId13"/>
    <p:sldId id="407" r:id="rId14"/>
    <p:sldId id="408" r:id="rId15"/>
    <p:sldId id="409" r:id="rId16"/>
    <p:sldId id="410" r:id="rId17"/>
    <p:sldId id="411" r:id="rId18"/>
    <p:sldId id="412" r:id="rId19"/>
    <p:sldId id="413" r:id="rId20"/>
    <p:sldId id="417" r:id="rId21"/>
  </p:sldIdLst>
  <p:sldSz cx="9144000" cy="6858000" type="screen4x3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AU" initials="S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DE2FE"/>
    <a:srgbClr val="F790FA"/>
    <a:srgbClr val="FF6699"/>
    <a:srgbClr val="E36E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88" autoAdjust="0"/>
    <p:restoredTop sz="94660"/>
  </p:normalViewPr>
  <p:slideViewPr>
    <p:cSldViewPr snapToGrid="0">
      <p:cViewPr>
        <p:scale>
          <a:sx n="80" d="100"/>
          <a:sy n="80" d="100"/>
        </p:scale>
        <p:origin x="-118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oordcalidad\Downloads\Graficas%20PQRS%20(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oordcalidad\Downloads\Graficas%20PQRS%20(2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oordcalidad\Downloads\Graficas%20PQRS%20(2)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Coordcalidad\Desktop\Katherine%20Jimenez%20Botero\Graficas%20PQR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oordcalidad\Downloads\Graficas%20PQRS%20(2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oordcalidad\Downloads\Graficas%20PQRS%20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2.5011673755605226E-2"/>
          <c:y val="0.29698125128159653"/>
          <c:w val="0.94497431773766849"/>
          <c:h val="0.4903165181708069"/>
        </c:manualLayout>
      </c:layout>
      <c:lineChart>
        <c:grouping val="standard"/>
        <c:varyColors val="0"/>
        <c:ser>
          <c:idx val="0"/>
          <c:order val="0"/>
          <c:tx>
            <c:strRef>
              <c:f>'[Graficas PQRS (2).xlsx]Peticiones'!$A$2</c:f>
              <c:strCache>
                <c:ptCount val="1"/>
                <c:pt idx="0">
                  <c:v>Peticiones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PQRS (2).xlsx]Peticiones'!$V$1:$AE$1</c:f>
              <c:strCache>
                <c:ptCount val="10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  <c:pt idx="3">
                  <c:v>JUL</c:v>
                </c:pt>
                <c:pt idx="4">
                  <c:v>AGO</c:v>
                </c:pt>
                <c:pt idx="5">
                  <c:v>SEP</c:v>
                </c:pt>
                <c:pt idx="6">
                  <c:v>OCT</c:v>
                </c:pt>
                <c:pt idx="7">
                  <c:v>NOV </c:v>
                </c:pt>
                <c:pt idx="8">
                  <c:v>DIC</c:v>
                </c:pt>
                <c:pt idx="9">
                  <c:v>ENE</c:v>
                </c:pt>
              </c:strCache>
            </c:strRef>
          </c:cat>
          <c:val>
            <c:numRef>
              <c:f>'[Graficas PQRS (2).xlsx]Peticiones'!$V$2:$AE$2</c:f>
              <c:numCache>
                <c:formatCode>General</c:formatCode>
                <c:ptCount val="10"/>
                <c:pt idx="0">
                  <c:v>39</c:v>
                </c:pt>
                <c:pt idx="1">
                  <c:v>33</c:v>
                </c:pt>
                <c:pt idx="2">
                  <c:v>24</c:v>
                </c:pt>
                <c:pt idx="3">
                  <c:v>29</c:v>
                </c:pt>
                <c:pt idx="4">
                  <c:v>21</c:v>
                </c:pt>
                <c:pt idx="5">
                  <c:v>27</c:v>
                </c:pt>
                <c:pt idx="6">
                  <c:v>16</c:v>
                </c:pt>
                <c:pt idx="7">
                  <c:v>66</c:v>
                </c:pt>
                <c:pt idx="8">
                  <c:v>37</c:v>
                </c:pt>
                <c:pt idx="9">
                  <c:v>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D0B-4F65-802A-74292DFD7F2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484928"/>
        <c:axId val="54687232"/>
      </c:lineChart>
      <c:catAx>
        <c:axId val="5348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4687232"/>
        <c:crosses val="autoZero"/>
        <c:auto val="1"/>
        <c:lblAlgn val="ctr"/>
        <c:lblOffset val="100"/>
        <c:noMultiLvlLbl val="0"/>
      </c:catAx>
      <c:valAx>
        <c:axId val="5468723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348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1.5619372804101344E-2"/>
          <c:y val="0.19467147651704683"/>
          <c:w val="0.96876109336173233"/>
          <c:h val="0.69827172645086033"/>
        </c:manualLayout>
      </c:layout>
      <c:lineChart>
        <c:grouping val="standard"/>
        <c:varyColors val="0"/>
        <c:ser>
          <c:idx val="0"/>
          <c:order val="0"/>
          <c:tx>
            <c:strRef>
              <c:f>'[Graficas PQRS (2).xlsx]Reclamos'!$A$2</c:f>
              <c:strCache>
                <c:ptCount val="1"/>
                <c:pt idx="0">
                  <c:v>Reclamos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dLbl>
              <c:idx val="7"/>
              <c:layout>
                <c:manualLayout>
                  <c:x val="-5.3604300032906373E-2"/>
                  <c:y val="0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442-4A2F-99DF-EDCB80C69E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PQRS (2).xlsx]Reclamos'!$V$1:$AE$1</c:f>
              <c:strCache>
                <c:ptCount val="10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  <c:pt idx="3">
                  <c:v>JUL</c:v>
                </c:pt>
                <c:pt idx="4">
                  <c:v>AGO</c:v>
                </c:pt>
                <c:pt idx="5">
                  <c:v>SEP</c:v>
                </c:pt>
                <c:pt idx="6">
                  <c:v>OCT</c:v>
                </c:pt>
                <c:pt idx="7">
                  <c:v>NOV </c:v>
                </c:pt>
                <c:pt idx="8">
                  <c:v>DIC</c:v>
                </c:pt>
                <c:pt idx="9">
                  <c:v>ENE</c:v>
                </c:pt>
              </c:strCache>
            </c:strRef>
          </c:cat>
          <c:val>
            <c:numRef>
              <c:f>'[Graficas PQRS (2).xlsx]Reclamos'!$V$2:$AE$2</c:f>
              <c:numCache>
                <c:formatCode>General</c:formatCode>
                <c:ptCount val="10"/>
                <c:pt idx="0">
                  <c:v>60</c:v>
                </c:pt>
                <c:pt idx="1">
                  <c:v>61</c:v>
                </c:pt>
                <c:pt idx="2">
                  <c:v>52</c:v>
                </c:pt>
                <c:pt idx="3">
                  <c:v>52</c:v>
                </c:pt>
                <c:pt idx="4">
                  <c:v>70</c:v>
                </c:pt>
                <c:pt idx="5">
                  <c:v>60</c:v>
                </c:pt>
                <c:pt idx="6">
                  <c:v>72</c:v>
                </c:pt>
                <c:pt idx="7">
                  <c:v>53</c:v>
                </c:pt>
                <c:pt idx="8">
                  <c:v>22</c:v>
                </c:pt>
                <c:pt idx="9">
                  <c:v>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A7B-4DC6-919B-E9C09EEB558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3134208"/>
        <c:axId val="93428736"/>
      </c:lineChart>
      <c:catAx>
        <c:axId val="9313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3428736"/>
        <c:crosses val="autoZero"/>
        <c:auto val="1"/>
        <c:lblAlgn val="ctr"/>
        <c:lblOffset val="100"/>
        <c:noMultiLvlLbl val="0"/>
      </c:catAx>
      <c:valAx>
        <c:axId val="9342873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9313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1.7039403620873271E-2"/>
          <c:y val="0.20358814523184601"/>
          <c:w val="0.96876109336173233"/>
          <c:h val="0.69827172645086033"/>
        </c:manualLayout>
      </c:layout>
      <c:lineChart>
        <c:grouping val="standard"/>
        <c:varyColors val="0"/>
        <c:ser>
          <c:idx val="0"/>
          <c:order val="0"/>
          <c:tx>
            <c:strRef>
              <c:f>'[Graficas PQRS (2).xlsx]Quejas'!$A$2</c:f>
              <c:strCache>
                <c:ptCount val="1"/>
                <c:pt idx="0">
                  <c:v>Quejas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PQRS (2).xlsx]Quejas'!$V$1:$AE$1</c:f>
              <c:strCache>
                <c:ptCount val="10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  <c:pt idx="3">
                  <c:v>JUL</c:v>
                </c:pt>
                <c:pt idx="4">
                  <c:v>AGO</c:v>
                </c:pt>
                <c:pt idx="5">
                  <c:v>SEP</c:v>
                </c:pt>
                <c:pt idx="6">
                  <c:v>OCT</c:v>
                </c:pt>
                <c:pt idx="7">
                  <c:v>NOV </c:v>
                </c:pt>
                <c:pt idx="8">
                  <c:v>DIC</c:v>
                </c:pt>
                <c:pt idx="9">
                  <c:v>ENE</c:v>
                </c:pt>
              </c:strCache>
            </c:strRef>
          </c:cat>
          <c:val>
            <c:numRef>
              <c:f>'[Graficas PQRS (2).xlsx]Quejas'!$V$2:$AE$2</c:f>
              <c:numCache>
                <c:formatCode>General</c:formatCode>
                <c:ptCount val="10"/>
                <c:pt idx="0">
                  <c:v>10</c:v>
                </c:pt>
                <c:pt idx="1">
                  <c:v>4</c:v>
                </c:pt>
                <c:pt idx="2">
                  <c:v>7</c:v>
                </c:pt>
                <c:pt idx="3">
                  <c:v>12</c:v>
                </c:pt>
                <c:pt idx="4">
                  <c:v>10</c:v>
                </c:pt>
                <c:pt idx="5">
                  <c:v>7</c:v>
                </c:pt>
                <c:pt idx="6">
                  <c:v>5</c:v>
                </c:pt>
                <c:pt idx="7">
                  <c:v>4</c:v>
                </c:pt>
                <c:pt idx="8">
                  <c:v>8</c:v>
                </c:pt>
                <c:pt idx="9">
                  <c:v>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1D5-455A-AEB3-D0E392BAB33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770112"/>
        <c:axId val="53771648"/>
      </c:lineChart>
      <c:catAx>
        <c:axId val="5377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3771648"/>
        <c:crosses val="autoZero"/>
        <c:auto val="1"/>
        <c:lblAlgn val="ctr"/>
        <c:lblOffset val="100"/>
        <c:noMultiLvlLbl val="0"/>
      </c:catAx>
      <c:valAx>
        <c:axId val="5377164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3770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1.7039403620873271E-2"/>
          <c:y val="0.20358814523184601"/>
          <c:w val="0.96876109336173233"/>
          <c:h val="0.69827172645086033"/>
        </c:manualLayout>
      </c:layout>
      <c:lineChart>
        <c:grouping val="standard"/>
        <c:varyColors val="0"/>
        <c:ser>
          <c:idx val="0"/>
          <c:order val="0"/>
          <c:tx>
            <c:strRef>
              <c:f>Quejas!$A$2</c:f>
              <c:strCache>
                <c:ptCount val="1"/>
                <c:pt idx="0">
                  <c:v>Quejas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Quejas!$S$1:$AD$1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 </c:v>
                </c:pt>
                <c:pt idx="11">
                  <c:v>DIC</c:v>
                </c:pt>
              </c:strCache>
            </c:strRef>
          </c:cat>
          <c:val>
            <c:numRef>
              <c:f>Quejas!$S$2:$AD$2</c:f>
              <c:numCache>
                <c:formatCode>General</c:formatCode>
                <c:ptCount val="12"/>
                <c:pt idx="0">
                  <c:v>5</c:v>
                </c:pt>
                <c:pt idx="1">
                  <c:v>10</c:v>
                </c:pt>
                <c:pt idx="2">
                  <c:v>14</c:v>
                </c:pt>
                <c:pt idx="3">
                  <c:v>10</c:v>
                </c:pt>
                <c:pt idx="4">
                  <c:v>4</c:v>
                </c:pt>
                <c:pt idx="5">
                  <c:v>7</c:v>
                </c:pt>
                <c:pt idx="6">
                  <c:v>12</c:v>
                </c:pt>
                <c:pt idx="7">
                  <c:v>10</c:v>
                </c:pt>
                <c:pt idx="8">
                  <c:v>7</c:v>
                </c:pt>
                <c:pt idx="9">
                  <c:v>5</c:v>
                </c:pt>
                <c:pt idx="10">
                  <c:v>4</c:v>
                </c:pt>
                <c:pt idx="11">
                  <c:v>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1D5-455A-AEB3-D0E392BAB33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298752"/>
        <c:axId val="100301440"/>
      </c:lineChart>
      <c:catAx>
        <c:axId val="100298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0301440"/>
        <c:crosses val="autoZero"/>
        <c:auto val="1"/>
        <c:lblAlgn val="ctr"/>
        <c:lblOffset val="100"/>
        <c:noMultiLvlLbl val="0"/>
      </c:catAx>
      <c:valAx>
        <c:axId val="100301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0298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1.5602836879432624E-2"/>
          <c:y val="0.1804399970836979"/>
          <c:w val="0.96879432624113471"/>
          <c:h val="0.69827172645086033"/>
        </c:manualLayout>
      </c:layout>
      <c:lineChart>
        <c:grouping val="standard"/>
        <c:varyColors val="0"/>
        <c:ser>
          <c:idx val="0"/>
          <c:order val="0"/>
          <c:tx>
            <c:strRef>
              <c:f>'[Graficas PQRS (2).xlsx]Felicitaciones'!$A$2</c:f>
              <c:strCache>
                <c:ptCount val="1"/>
                <c:pt idx="0">
                  <c:v>Felicitaciones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PQRS (2).xlsx]Felicitaciones'!$S$1:$AE$1</c:f>
              <c:strCache>
                <c:ptCount val="1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 </c:v>
                </c:pt>
                <c:pt idx="11">
                  <c:v>DIC</c:v>
                </c:pt>
                <c:pt idx="12">
                  <c:v>ENE</c:v>
                </c:pt>
              </c:strCache>
            </c:strRef>
          </c:cat>
          <c:val>
            <c:numRef>
              <c:f>'[Graficas PQRS (2).xlsx]Felicitaciones'!$S$2:$AE$2</c:f>
              <c:numCache>
                <c:formatCode>General</c:formatCode>
                <c:ptCount val="13"/>
                <c:pt idx="0">
                  <c:v>15</c:v>
                </c:pt>
                <c:pt idx="1">
                  <c:v>15</c:v>
                </c:pt>
                <c:pt idx="2">
                  <c:v>29</c:v>
                </c:pt>
                <c:pt idx="3">
                  <c:v>21</c:v>
                </c:pt>
                <c:pt idx="4">
                  <c:v>19</c:v>
                </c:pt>
                <c:pt idx="5">
                  <c:v>16</c:v>
                </c:pt>
                <c:pt idx="6">
                  <c:v>32</c:v>
                </c:pt>
                <c:pt idx="7">
                  <c:v>26</c:v>
                </c:pt>
                <c:pt idx="8">
                  <c:v>27</c:v>
                </c:pt>
                <c:pt idx="9">
                  <c:v>39</c:v>
                </c:pt>
                <c:pt idx="10">
                  <c:v>57</c:v>
                </c:pt>
                <c:pt idx="11">
                  <c:v>29</c:v>
                </c:pt>
                <c:pt idx="12">
                  <c:v>62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50D-454A-9E3B-ECF8E5B37B9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4671232"/>
        <c:axId val="54672768"/>
      </c:lineChart>
      <c:catAx>
        <c:axId val="5467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4672768"/>
        <c:crosses val="autoZero"/>
        <c:auto val="1"/>
        <c:lblAlgn val="ctr"/>
        <c:lblOffset val="100"/>
        <c:noMultiLvlLbl val="0"/>
      </c:catAx>
      <c:valAx>
        <c:axId val="5467276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4671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'[Graficas PQRS (2).xlsx]Sugerencias'!$A$2</c:f>
              <c:strCache>
                <c:ptCount val="1"/>
                <c:pt idx="0">
                  <c:v>Sugerencias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PQRS (2).xlsx]Sugerencias'!$V$1:$AE$1</c:f>
              <c:strCache>
                <c:ptCount val="10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  <c:pt idx="3">
                  <c:v>JUL</c:v>
                </c:pt>
                <c:pt idx="4">
                  <c:v>AGO</c:v>
                </c:pt>
                <c:pt idx="5">
                  <c:v>SEP</c:v>
                </c:pt>
                <c:pt idx="6">
                  <c:v>OCT</c:v>
                </c:pt>
                <c:pt idx="7">
                  <c:v>NOV </c:v>
                </c:pt>
                <c:pt idx="8">
                  <c:v>DIC</c:v>
                </c:pt>
                <c:pt idx="9">
                  <c:v>ENE</c:v>
                </c:pt>
              </c:strCache>
            </c:strRef>
          </c:cat>
          <c:val>
            <c:numRef>
              <c:f>'[Graficas PQRS (2).xlsx]Sugerencias'!$V$2:$AE$2</c:f>
              <c:numCache>
                <c:formatCode>General</c:formatCode>
                <c:ptCount val="10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5</c:v>
                </c:pt>
                <c:pt idx="5">
                  <c:v>6</c:v>
                </c:pt>
                <c:pt idx="6">
                  <c:v>2</c:v>
                </c:pt>
                <c:pt idx="7">
                  <c:v>12</c:v>
                </c:pt>
                <c:pt idx="8">
                  <c:v>3</c:v>
                </c:pt>
                <c:pt idx="9">
                  <c:v>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E2C-4C92-B8AD-C0A56292463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6050816"/>
        <c:axId val="56053120"/>
      </c:lineChart>
      <c:catAx>
        <c:axId val="56050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6053120"/>
        <c:crosses val="autoZero"/>
        <c:auto val="1"/>
        <c:lblAlgn val="ctr"/>
        <c:lblOffset val="100"/>
        <c:noMultiLvlLbl val="0"/>
      </c:catAx>
      <c:valAx>
        <c:axId val="560531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6050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9409524" cy="356190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9266667" cy="3723809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FCDF6-424F-4BE3-AE52-2EE707DEBD7D}" type="datetimeFigureOut">
              <a:rPr lang="es-CO" smtClean="0"/>
              <a:pPr/>
              <a:t>20/02/2023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CB0D6-FC57-4EF9-BD47-FF2DACE76ED6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66840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236C5-F9FB-4D21-97C6-623EBEFDA7EB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8E720-F995-4049-9F62-79955AAC35E7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4895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FC5C7-066C-47D0-BFA8-F96139326CD0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A52FE-46A7-45F4-8329-EAB8AE459A38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2221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1F5CD-D373-4131-B919-7EEBD801BA6D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632C3-B28D-466E-9DB8-900D937615DD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532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BFC08-5D50-472F-A632-B37BFB5ACDA7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FBE22-D79E-48CB-AACD-32B7EC0E3CC3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9439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F3325-2AF5-4653-BE84-E00F28740480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928B3-2012-4EF0-972A-B708EEF6F829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4926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AFF49-62C7-4BD9-9FF3-06FB99169112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A36AD-6C26-4F0D-8A66-BC52E6BA2AA3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110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4CA12-471A-4D4F-A98D-F49F662D25ED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22F27-5A33-4552-858B-9FAFEA032D2D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90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A522-53DA-4227-833E-891A39A41DB6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A7419-EF76-4698-B9CF-8CB386EDDC28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7301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18AD6-35E9-4702-85EE-C055582D0306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D72C9-0259-4B24-B207-C2F23B930272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005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3A120-E580-4CB1-BEB3-0987134E5475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1CDFC-F029-4164-AB32-986FE8BDA1F4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8938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02347-B10C-4954-B77A-0E9A30B91E29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D153-F542-4615-9857-3199DFD1238E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847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CE2688-4BF6-43F1-BD05-76CFEC8C651B}" type="datetimeFigureOut">
              <a:rPr lang="es-CO"/>
              <a:pPr>
                <a:defRPr/>
              </a:pPr>
              <a:t>20/02/2023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3533C4FF-096B-4662-9C4C-05B075C78C67}" type="slidenum">
              <a:rPr lang="es-CO"/>
              <a:pPr/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243840" y="914400"/>
            <a:ext cx="8619744" cy="2097024"/>
          </a:xfrm>
        </p:spPr>
        <p:txBody>
          <a:bodyPr/>
          <a:lstStyle/>
          <a:p>
            <a:r>
              <a:rPr lang="es-CO" sz="4000" b="1" dirty="0">
                <a:solidFill>
                  <a:schemeClr val="bg1"/>
                </a:solidFill>
              </a:rPr>
              <a:t>COMITÉ DE ÉTICA </a:t>
            </a:r>
            <a:br>
              <a:rPr lang="es-CO" sz="4000" b="1" dirty="0">
                <a:solidFill>
                  <a:schemeClr val="bg1"/>
                </a:solidFill>
              </a:rPr>
            </a:br>
            <a:r>
              <a:rPr lang="es-CO" sz="4000" b="1" dirty="0">
                <a:solidFill>
                  <a:schemeClr val="bg1"/>
                </a:solidFill>
              </a:rPr>
              <a:t>Clínica Antioquia</a:t>
            </a:r>
            <a:br>
              <a:rPr lang="es-CO" sz="4000" b="1" dirty="0">
                <a:solidFill>
                  <a:schemeClr val="bg1"/>
                </a:solidFill>
              </a:rPr>
            </a:br>
            <a:r>
              <a:rPr lang="es-CO" sz="4000" b="1" dirty="0">
                <a:solidFill>
                  <a:schemeClr val="bg1"/>
                </a:solidFill>
              </a:rPr>
              <a:t>Sede Sur</a:t>
            </a:r>
            <a:br>
              <a:rPr lang="es-CO" sz="4000" b="1" dirty="0">
                <a:solidFill>
                  <a:schemeClr val="bg1"/>
                </a:solidFill>
              </a:rPr>
            </a:br>
            <a:r>
              <a:rPr lang="es-CO" sz="4000" b="1" dirty="0" smtClean="0">
                <a:solidFill>
                  <a:schemeClr val="bg1"/>
                </a:solidFill>
              </a:rPr>
              <a:t>Febrero</a:t>
            </a:r>
            <a:r>
              <a:rPr lang="es-CO" sz="4000" b="1" dirty="0" smtClean="0">
                <a:solidFill>
                  <a:schemeClr val="bg1"/>
                </a:solidFill>
              </a:rPr>
              <a:t> </a:t>
            </a:r>
            <a:r>
              <a:rPr lang="es-CO" sz="4000" b="1" dirty="0">
                <a:solidFill>
                  <a:schemeClr val="bg1"/>
                </a:solidFill>
              </a:rPr>
              <a:t>2022</a:t>
            </a:r>
            <a:r>
              <a:rPr lang="es-CO" sz="4000" b="1" dirty="0" smtClean="0">
                <a:solidFill>
                  <a:schemeClr val="bg1"/>
                </a:solidFill>
              </a:rPr>
              <a:t>.</a:t>
            </a:r>
            <a:r>
              <a:rPr lang="es-CO" sz="4000" dirty="0"/>
              <a:t>  </a:t>
            </a:r>
            <a:endParaRPr lang="es-CO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  <a:cs typeface="Arial" pitchFamily="34" charset="0"/>
            </a:endParaRPr>
          </a:p>
        </p:txBody>
      </p:sp>
      <p:sp>
        <p:nvSpPr>
          <p:cNvPr id="8" name="2 Subtítulo"/>
          <p:cNvSpPr>
            <a:spLocks noGrp="1"/>
          </p:cNvSpPr>
          <p:nvPr>
            <p:ph type="subTitle" idx="1"/>
          </p:nvPr>
        </p:nvSpPr>
        <p:spPr>
          <a:xfrm rot="10800000" flipV="1">
            <a:off x="2351314" y="3966358"/>
            <a:ext cx="4773894" cy="4571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MX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Katherine Jiménez Botero </a:t>
            </a:r>
            <a:r>
              <a:rPr lang="es-MX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Analista </a:t>
            </a:r>
            <a:r>
              <a:rPr lang="es-MX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atención al usuario.</a:t>
            </a:r>
          </a:p>
          <a:p>
            <a:pPr eaLnBrk="1" hangingPunct="1">
              <a:defRPr/>
            </a:pPr>
            <a:endParaRPr lang="es-CO" sz="3200" dirty="0">
              <a:solidFill>
                <a:schemeClr val="bg1"/>
              </a:solidFill>
              <a:latin typeface="Oceania"/>
            </a:endParaRPr>
          </a:p>
          <a:p>
            <a:r>
              <a:rPr lang="es-MX" sz="3200" dirty="0"/>
              <a:t/>
            </a:r>
            <a:br>
              <a:rPr lang="es-MX" sz="3200" dirty="0"/>
            </a:br>
            <a:r>
              <a:rPr lang="es-MX" sz="3200" dirty="0"/>
              <a:t/>
            </a:r>
            <a:br>
              <a:rPr lang="es-MX" sz="3200" dirty="0"/>
            </a:br>
            <a:endParaRPr lang="es-CO" sz="3200" dirty="0">
              <a:solidFill>
                <a:schemeClr val="bg1"/>
              </a:solidFill>
              <a:latin typeface="Oceania"/>
            </a:endParaRPr>
          </a:p>
          <a:p>
            <a:pPr eaLnBrk="1" hangingPunct="1">
              <a:defRPr/>
            </a:pPr>
            <a:endParaRPr lang="es-CO" sz="3200" dirty="0">
              <a:solidFill>
                <a:schemeClr val="bg1"/>
              </a:solidFill>
              <a:latin typeface="Oceania"/>
            </a:endParaRPr>
          </a:p>
          <a:p>
            <a:pPr eaLnBrk="1" hangingPunct="1">
              <a:defRPr/>
            </a:pPr>
            <a:endParaRPr lang="es-CO" sz="3200" dirty="0">
              <a:solidFill>
                <a:schemeClr val="bg1"/>
              </a:solidFill>
              <a:latin typeface="Oceania"/>
            </a:endParaRPr>
          </a:p>
        </p:txBody>
      </p:sp>
      <p:sp>
        <p:nvSpPr>
          <p:cNvPr id="3" name="2 Rectángulo"/>
          <p:cNvSpPr/>
          <p:nvPr/>
        </p:nvSpPr>
        <p:spPr>
          <a:xfrm flipH="1">
            <a:off x="6602709" y="3613666"/>
            <a:ext cx="1044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/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81891" y="380010"/>
            <a:ext cx="585453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VIA</a:t>
            </a:r>
            <a:r>
              <a:rPr lang="es-MX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 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DE REGISTRO</a:t>
            </a:r>
          </a:p>
          <a:p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85008" y="1037811"/>
            <a:ext cx="78020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 smtClean="0"/>
              <a:t>El </a:t>
            </a:r>
            <a:r>
              <a:rPr lang="es-MX" sz="1600" dirty="0"/>
              <a:t>medio de comunicación más utilizado por el usuario para expresar su percepción del servicio es por medio </a:t>
            </a:r>
            <a:r>
              <a:rPr lang="es-MX" sz="1600" dirty="0" smtClean="0"/>
              <a:t>de Buzón el  </a:t>
            </a:r>
            <a:r>
              <a:rPr lang="es-MX" sz="1600" dirty="0"/>
              <a:t>cual representa el </a:t>
            </a:r>
            <a:r>
              <a:rPr lang="es-MX" sz="1600" dirty="0" smtClean="0"/>
              <a:t>49.46 </a:t>
            </a:r>
            <a:r>
              <a:rPr lang="es-MX" sz="1600" b="1" dirty="0" smtClean="0"/>
              <a:t>%</a:t>
            </a:r>
            <a:r>
              <a:rPr lang="es-MX" sz="1600" dirty="0" smtClean="0"/>
              <a:t> </a:t>
            </a:r>
            <a:r>
              <a:rPr lang="es-MX" sz="1600" dirty="0"/>
              <a:t>por cada medio del total de percepciones recibidas.</a:t>
            </a:r>
            <a:endParaRPr lang="es-CO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59" y="2006929"/>
            <a:ext cx="8712118" cy="343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650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81891" y="380010"/>
            <a:ext cx="58545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SATISFACCIÓN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10" y="1555668"/>
            <a:ext cx="8385804" cy="320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762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81891" y="380010"/>
            <a:ext cx="58545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HUMANIZACIÓN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pic>
        <p:nvPicPr>
          <p:cNvPr id="5122" name="Picture 2" descr="https://lh4.googleusercontent.com/rrf-3JnYmAU7oUV6P4w2oBtuloQ3z_wxjCYk9Muz8FJIFYaHNOwsJYYvnvnImyHnV1lyNHOkAEqqlnoJ3lz7knMKbNVoM38kJ6fjN2IhwKwgDSHq17EmtbAiY3MtESAf3XC8fvDoMpRquHjb7r-xu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75827"/>
            <a:ext cx="8467725" cy="340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30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81891" y="380010"/>
            <a:ext cx="58545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IMAGENOLOGIA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pic>
        <p:nvPicPr>
          <p:cNvPr id="6146" name="Picture 2" descr="https://lh3.googleusercontent.com/3WfdrjGZ0W-bp24ILhWrdRqk41_MfQNf2moABHaRwjeaxwQ0eOWzogH0ECA5DM7XXynjurgc8juQlUbYQTXUHdq6gcbv6MJXkBoQR9x-ZxjD0X8HSvW8wYMTXiFd---5TGNa5jeHXGaC8v0J5UxziQ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1852"/>
            <a:ext cx="8515350" cy="351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75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81891" y="380010"/>
            <a:ext cx="58545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CONSULTA EXTERNA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pic>
        <p:nvPicPr>
          <p:cNvPr id="7170" name="Picture 2" descr="https://lh3.googleusercontent.com/xtBP_VY12r_KPIddaQiOXCdLCC0GdwURaWjNPZdiEpzDtVUDYwPjdwuPNNAxznDWo_0jGjaFojziuFY1a7AV-mBwl_SJzvtGsHx7N_8t4AxEkId9g9FC_bBFA8kJaoTwKSVjBqX58-evNvyvZKDt1g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1606633"/>
            <a:ext cx="8582025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83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81891" y="380010"/>
            <a:ext cx="58545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CIRUGIA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pic>
        <p:nvPicPr>
          <p:cNvPr id="8194" name="Picture 2" descr="https://lh5.googleusercontent.com/2w-IDQBHUIficazmRdXRqw4IctiRJI8Tq5NkYrLDoKgPJJV7Ovv6lQD1mDyKkbV-uj95fUh4UgiyRZzGZqUNkU8qEZVeRenRxK-R_uc-IsgU0aiIWTOyfheciNrfVo3YYbIbzqjoL9iECd3LIk4c5g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80" y="1683348"/>
            <a:ext cx="8467725" cy="34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92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81891" y="380010"/>
            <a:ext cx="58545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URGENCIAS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pic>
        <p:nvPicPr>
          <p:cNvPr id="9218" name="Picture 2" descr="https://lh5.googleusercontent.com/3tilTvDQNCoZ1NrDT4FebKtLJa_5vzZTP8nGfpVJwAbpHs3D_64NoxBDuTRUUitOkGo0A9wC_S40CYiD8FXwZ_DQKvh1GY1omoUIUY_s8h9KVP9Ogl13Bi3QlJM3BgI6uYMB6vdfcDZ7iqmTwdwFLg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18" y="1806100"/>
            <a:ext cx="8467725" cy="345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30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81891" y="380010"/>
            <a:ext cx="58545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HOSPITALIZACIÓN 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pic>
        <p:nvPicPr>
          <p:cNvPr id="10242" name="Picture 2" descr="https://lh3.googleusercontent.com/hHnQ6VtAAFlwxus9y4VFU9vWwEuymM94Wjf1DmvQmLEgTAZsP9orSUtRRocNX10bhTcH_MXOjhFACOnY-FP65m8UapzocHtBqh-xXJYBJELuhIYR2pr6XzNGX2GG_eL0ViMGJo2MPiGNOqyquleYEA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544843"/>
            <a:ext cx="8524875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45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83928" y="382381"/>
            <a:ext cx="21948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UCI / UCE </a:t>
            </a:r>
            <a:endParaRPr lang="es-CO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pic>
        <p:nvPicPr>
          <p:cNvPr id="11266" name="Picture 2" descr="https://lh3.googleusercontent.com/ynVeAJqrcUVvkEGIueZeI-cPa3E4ckju3jWLxncpX9yl7VikPROpsnfbChLcZNEmfy0vJr1VJIbQzqtggkq_FPnezsw5Dn5NkKyfta5wb_m6Hz1-EUmnInX2lRknLyzBwCch5cHRQMy0PV6iF46viQ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78" y="1871889"/>
            <a:ext cx="84582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39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051312" y="584262"/>
            <a:ext cx="2950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VARIOS</a:t>
            </a:r>
            <a:endParaRPr lang="es-CO" sz="2800" dirty="0"/>
          </a:p>
        </p:txBody>
      </p:sp>
      <p:sp>
        <p:nvSpPr>
          <p:cNvPr id="4" name="3 Rectángulo"/>
          <p:cNvSpPr/>
          <p:nvPr/>
        </p:nvSpPr>
        <p:spPr>
          <a:xfrm>
            <a:off x="938151" y="1270661"/>
            <a:ext cx="62901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.Pacientes </a:t>
            </a:r>
            <a:r>
              <a:rPr lang="es-MX" dirty="0"/>
              <a:t>con </a:t>
            </a:r>
            <a:r>
              <a:rPr lang="es-MX" dirty="0" err="1"/>
              <a:t>Cx</a:t>
            </a:r>
            <a:r>
              <a:rPr lang="es-MX" dirty="0"/>
              <a:t> </a:t>
            </a:r>
            <a:r>
              <a:rPr lang="es-MX" dirty="0" smtClean="0"/>
              <a:t>canceladas en hospitalización. </a:t>
            </a:r>
            <a:endParaRPr lang="es-CO" dirty="0"/>
          </a:p>
        </p:txBody>
      </p:sp>
      <p:sp>
        <p:nvSpPr>
          <p:cNvPr id="5" name="4 Rectángulo"/>
          <p:cNvSpPr/>
          <p:nvPr/>
        </p:nvSpPr>
        <p:spPr>
          <a:xfrm>
            <a:off x="938151" y="1866796"/>
            <a:ext cx="7778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.Información a los pacientes en cuanto a apertura de agendas para citas medicas.</a:t>
            </a:r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998219" y="2553193"/>
            <a:ext cx="7077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.Continuar reforzando temas de incapacidades.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1330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70955" y="1304789"/>
            <a:ext cx="66917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Validar la posibilidad de contar con impresoras en los consultorios del segundo piso.</a:t>
            </a:r>
            <a:endParaRPr lang="es-CO" dirty="0"/>
          </a:p>
        </p:txBody>
      </p:sp>
      <p:sp>
        <p:nvSpPr>
          <p:cNvPr id="3" name="2 Rectángulo"/>
          <p:cNvSpPr/>
          <p:nvPr/>
        </p:nvSpPr>
        <p:spPr>
          <a:xfrm>
            <a:off x="935160" y="424818"/>
            <a:ext cx="24730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Compromisos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163430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99408" y="2850078"/>
            <a:ext cx="678081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4400" b="1" dirty="0" smtClean="0">
                <a:latin typeface="Arial" pitchFamily="34" charset="0"/>
                <a:cs typeface="Arial" pitchFamily="34" charset="0"/>
              </a:rPr>
              <a:t>   Muchas </a:t>
            </a:r>
            <a:r>
              <a:rPr lang="es-CO" sz="4400" b="1" dirty="0">
                <a:latin typeface="Arial" pitchFamily="34" charset="0"/>
                <a:cs typeface="Arial" pitchFamily="34" charset="0"/>
              </a:rPr>
              <a:t>gracias!!!</a:t>
            </a:r>
            <a:endParaRPr lang="es-CO" sz="4400" dirty="0">
              <a:latin typeface="Arial" pitchFamily="34" charset="0"/>
              <a:cs typeface="Arial" pitchFamily="34" charset="0"/>
            </a:endParaRPr>
          </a:p>
          <a:p>
            <a:r>
              <a:rPr lang="es-CO" sz="4400" dirty="0">
                <a:latin typeface="Arial" pitchFamily="34" charset="0"/>
                <a:cs typeface="Arial" pitchFamily="34" charset="0"/>
              </a:rPr>
              <a:t/>
            </a:r>
            <a:br>
              <a:rPr lang="es-CO" sz="4400" dirty="0">
                <a:latin typeface="Arial" pitchFamily="34" charset="0"/>
                <a:cs typeface="Arial" pitchFamily="34" charset="0"/>
              </a:rPr>
            </a:br>
            <a:r>
              <a:rPr lang="es-CO" sz="4400" dirty="0" smtClean="0">
                <a:latin typeface="Arial" pitchFamily="34" charset="0"/>
                <a:cs typeface="Arial" pitchFamily="34" charset="0"/>
              </a:rPr>
              <a:t> </a:t>
            </a:r>
            <a:endParaRPr lang="es-CO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86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36759" y="283049"/>
            <a:ext cx="796632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  <a:p>
            <a:r>
              <a:rPr lang="es-CO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PQRSF </a:t>
            </a:r>
          </a:p>
          <a:p>
            <a:endParaRPr lang="es-CO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  <a:p>
            <a:r>
              <a:rPr lang="es-CO" dirty="0">
                <a:latin typeface="+mn-lt"/>
              </a:rPr>
              <a:t>Para el mes </a:t>
            </a:r>
            <a:r>
              <a:rPr lang="es-CO" dirty="0" smtClean="0">
                <a:latin typeface="+mn-lt"/>
              </a:rPr>
              <a:t>de </a:t>
            </a:r>
            <a:r>
              <a:rPr lang="es-CO" dirty="0" smtClean="0">
                <a:latin typeface="+mn-lt"/>
              </a:rPr>
              <a:t>Enero </a:t>
            </a:r>
            <a:r>
              <a:rPr lang="es-CO" dirty="0" smtClean="0">
                <a:latin typeface="+mn-lt"/>
              </a:rPr>
              <a:t>se </a:t>
            </a:r>
            <a:r>
              <a:rPr lang="es-CO" dirty="0">
                <a:latin typeface="+mn-lt"/>
              </a:rPr>
              <a:t>registraron un total </a:t>
            </a:r>
            <a:r>
              <a:rPr lang="es-CO" dirty="0" smtClean="0">
                <a:latin typeface="+mn-lt"/>
              </a:rPr>
              <a:t>de </a:t>
            </a:r>
            <a:r>
              <a:rPr lang="es-CO" b="1" dirty="0" smtClean="0">
                <a:latin typeface="+mn-lt"/>
              </a:rPr>
              <a:t>184 </a:t>
            </a:r>
            <a:r>
              <a:rPr lang="es-CO" dirty="0" smtClean="0">
                <a:latin typeface="+mn-lt"/>
              </a:rPr>
              <a:t> </a:t>
            </a:r>
            <a:r>
              <a:rPr lang="es-CO" dirty="0" smtClean="0">
                <a:latin typeface="+mn-lt"/>
              </a:rPr>
              <a:t>manifestaciones</a:t>
            </a:r>
            <a:r>
              <a:rPr lang="es-CO" dirty="0">
                <a:latin typeface="+mn-lt"/>
              </a:rPr>
              <a:t>, de las cuales se obtuvo el siguiente resultado: 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046088"/>
              </p:ext>
            </p:extLst>
          </p:nvPr>
        </p:nvGraphicFramePr>
        <p:xfrm>
          <a:off x="636759" y="3242871"/>
          <a:ext cx="7886700" cy="18949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4514"/>
                <a:gridCol w="3296463"/>
                <a:gridCol w="1568479"/>
                <a:gridCol w="1967244"/>
              </a:tblGrid>
              <a:tr h="33648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000" u="none" strike="noStrike">
                          <a:effectLst/>
                        </a:rPr>
                        <a:t>GESTION DE QUEJAS, RECLAMOS Y SUGERENCIAS Y FELICITACIONES - ENERO</a:t>
                      </a:r>
                      <a:br>
                        <a:rPr lang="es-MX" sz="1000" u="none" strike="noStrike">
                          <a:effectLst/>
                        </a:rPr>
                      </a:br>
                      <a:r>
                        <a:rPr lang="es-MX" sz="1000" u="none" strike="noStrike">
                          <a:effectLst/>
                        </a:rPr>
                        <a:t>                                                                          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9480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SEDE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TRAMITE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TOTALES 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%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</a:tr>
              <a:tr h="194806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ITAGUI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Felicitación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62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34%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</a:tr>
              <a:tr h="1948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Queja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</a:tr>
              <a:tr h="1948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Reclamo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25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14%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</a:tr>
              <a:tr h="1948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Peticiones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83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45%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</a:tr>
              <a:tr h="1948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Derechos de Petición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</a:tr>
              <a:tr h="1948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Sugerencia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</a:tr>
              <a:tr h="1948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Total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184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</a:rPr>
                        <a:t>100%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55" marR="8855" marT="885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6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48198" y="345260"/>
            <a:ext cx="552509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PETICIONES Y RECLAMOS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 </a:t>
            </a:r>
            <a:endParaRPr lang="es-CO" dirty="0"/>
          </a:p>
        </p:txBody>
      </p:sp>
      <p:sp>
        <p:nvSpPr>
          <p:cNvPr id="3" name="2 Rectángulo"/>
          <p:cNvSpPr/>
          <p:nvPr/>
        </p:nvSpPr>
        <p:spPr>
          <a:xfrm>
            <a:off x="665017" y="1033153"/>
            <a:ext cx="782583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/>
            </a:r>
            <a:b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</a:b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/>
            </a:r>
            <a:b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</a:b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. </a:t>
            </a:r>
            <a:r>
              <a:rPr lang="es-MX" dirty="0" smtClean="0"/>
              <a:t>En </a:t>
            </a:r>
            <a:r>
              <a:rPr lang="es-MX" dirty="0"/>
              <a:t>el mes de </a:t>
            </a:r>
            <a:r>
              <a:rPr lang="es-MX" dirty="0" smtClean="0"/>
              <a:t>Enero </a:t>
            </a:r>
            <a:r>
              <a:rPr lang="es-MX" dirty="0"/>
              <a:t>se presentaron </a:t>
            </a:r>
            <a:r>
              <a:rPr lang="es-MX" dirty="0" smtClean="0"/>
              <a:t>83</a:t>
            </a:r>
            <a:r>
              <a:rPr lang="es-MX" dirty="0" smtClean="0"/>
              <a:t> </a:t>
            </a:r>
            <a:r>
              <a:rPr lang="es-MX" dirty="0"/>
              <a:t>peticiones que corresponden al  </a:t>
            </a:r>
            <a:r>
              <a:rPr lang="es-MX" dirty="0" smtClean="0"/>
              <a:t>45</a:t>
            </a:r>
            <a:r>
              <a:rPr lang="es-MX" dirty="0" smtClean="0"/>
              <a:t>% </a:t>
            </a:r>
            <a:r>
              <a:rPr lang="es-MX" dirty="0"/>
              <a:t>de las manifestaciones del mes.</a:t>
            </a:r>
            <a:r>
              <a:rPr lang="es-MX" sz="2800" dirty="0"/>
              <a:t> 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65017" y="2755075"/>
            <a:ext cx="76714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. </a:t>
            </a:r>
            <a:r>
              <a:rPr lang="es-MX" dirty="0"/>
              <a:t>En el mes de </a:t>
            </a:r>
            <a:r>
              <a:rPr lang="es-MX" dirty="0" smtClean="0"/>
              <a:t>Enero  </a:t>
            </a:r>
            <a:r>
              <a:rPr lang="es-MX" dirty="0"/>
              <a:t>se presentaron </a:t>
            </a:r>
            <a:r>
              <a:rPr lang="es-MX" dirty="0" smtClean="0"/>
              <a:t>25 </a:t>
            </a:r>
            <a:r>
              <a:rPr lang="es-MX" dirty="0" smtClean="0"/>
              <a:t>reclamos </a:t>
            </a:r>
            <a:r>
              <a:rPr lang="es-MX" dirty="0"/>
              <a:t>que corresponden al  </a:t>
            </a:r>
            <a:r>
              <a:rPr lang="es-MX" dirty="0" smtClean="0"/>
              <a:t>14</a:t>
            </a:r>
            <a:r>
              <a:rPr lang="es-MX" dirty="0" smtClean="0"/>
              <a:t>% </a:t>
            </a:r>
            <a:r>
              <a:rPr lang="es-MX" dirty="0"/>
              <a:t>de las manifestaciones del mes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5932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48198" y="345260"/>
            <a:ext cx="552509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PETICIONES Y RECLAMOS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 </a:t>
            </a:r>
            <a:endParaRPr lang="es-C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99" y="899258"/>
            <a:ext cx="7745776" cy="2854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5 Gráfico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9573120"/>
              </p:ext>
            </p:extLst>
          </p:nvPr>
        </p:nvGraphicFramePr>
        <p:xfrm>
          <a:off x="261258" y="3753863"/>
          <a:ext cx="4191989" cy="191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6 Gráfico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5778640"/>
              </p:ext>
            </p:extLst>
          </p:nvPr>
        </p:nvGraphicFramePr>
        <p:xfrm>
          <a:off x="4726380" y="3753863"/>
          <a:ext cx="4156364" cy="1875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0124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546608" y="386080"/>
            <a:ext cx="736396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QUEJAS</a:t>
            </a:r>
          </a:p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/>
            </a:r>
            <a:b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</a:br>
            <a:r>
              <a:rPr lang="es-MX" sz="1600" dirty="0"/>
              <a:t>En el mes de </a:t>
            </a:r>
            <a:r>
              <a:rPr lang="es-MX" sz="1600" dirty="0" smtClean="0"/>
              <a:t>Enero </a:t>
            </a:r>
            <a:r>
              <a:rPr lang="es-MX" sz="1600" dirty="0"/>
              <a:t>se presentaron </a:t>
            </a:r>
            <a:r>
              <a:rPr lang="es-MX" sz="1600" dirty="0"/>
              <a:t>9</a:t>
            </a:r>
            <a:r>
              <a:rPr lang="es-MX" sz="1600" dirty="0" smtClean="0"/>
              <a:t> </a:t>
            </a:r>
            <a:r>
              <a:rPr lang="es-MX" sz="1600" dirty="0"/>
              <a:t>quejas que corresponden al </a:t>
            </a:r>
            <a:r>
              <a:rPr lang="es-MX" sz="1600" b="1" dirty="0"/>
              <a:t> </a:t>
            </a:r>
            <a:r>
              <a:rPr lang="es-MX" sz="1600" b="1" dirty="0" smtClean="0"/>
              <a:t>5% </a:t>
            </a:r>
            <a:r>
              <a:rPr lang="es-MX" sz="1600" dirty="0"/>
              <a:t>de las manifestaciones del mes. </a:t>
            </a:r>
            <a:endParaRPr lang="es-CO" dirty="0">
              <a:latin typeface="+mn-lt"/>
            </a:endParaRPr>
          </a:p>
        </p:txBody>
      </p:sp>
      <p:graphicFrame>
        <p:nvGraphicFramePr>
          <p:cNvPr id="4" name="3 Gráfico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9634866"/>
              </p:ext>
            </p:extLst>
          </p:nvPr>
        </p:nvGraphicFramePr>
        <p:xfrm>
          <a:off x="201880" y="2422565"/>
          <a:ext cx="8758979" cy="2591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076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20634" y="663079"/>
            <a:ext cx="780174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PQR 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y Derechos de Petición </a:t>
            </a:r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por 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EAPB</a:t>
            </a:r>
          </a:p>
        </p:txBody>
      </p:sp>
      <p:graphicFrame>
        <p:nvGraphicFramePr>
          <p:cNvPr id="5" name="4 Gráfico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4284859"/>
              </p:ext>
            </p:extLst>
          </p:nvPr>
        </p:nvGraphicFramePr>
        <p:xfrm>
          <a:off x="320634" y="2078183"/>
          <a:ext cx="8277444" cy="2612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909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20634" y="663079"/>
            <a:ext cx="78017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FELICITACIONES</a:t>
            </a:r>
          </a:p>
          <a:p>
            <a:endParaRPr lang="es-MX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  <a:p>
            <a:r>
              <a:rPr lang="es-MX" sz="1600" dirty="0"/>
              <a:t>Para el mes de </a:t>
            </a:r>
            <a:r>
              <a:rPr lang="es-MX" sz="1600" dirty="0" smtClean="0"/>
              <a:t>Enero </a:t>
            </a:r>
            <a:r>
              <a:rPr lang="es-MX" sz="1600" dirty="0"/>
              <a:t>se presentaron </a:t>
            </a:r>
            <a:r>
              <a:rPr lang="es-MX" sz="1600" dirty="0" smtClean="0"/>
              <a:t>5  </a:t>
            </a:r>
            <a:r>
              <a:rPr lang="es-MX" sz="1600" dirty="0"/>
              <a:t>Felicitaciones que corresponden al  </a:t>
            </a:r>
            <a:r>
              <a:rPr lang="es-MX" sz="1600" b="1" dirty="0" smtClean="0"/>
              <a:t>3</a:t>
            </a:r>
            <a:r>
              <a:rPr lang="es-MX" sz="1600" b="1" dirty="0" smtClean="0"/>
              <a:t>%</a:t>
            </a:r>
            <a:r>
              <a:rPr lang="es-MX" sz="1600" dirty="0" smtClean="0"/>
              <a:t> </a:t>
            </a:r>
            <a:r>
              <a:rPr lang="es-MX" sz="1600" dirty="0"/>
              <a:t>de las manifestaciones del mes</a:t>
            </a:r>
            <a:r>
              <a:rPr lang="es-MX" sz="3200" dirty="0"/>
              <a:t>.</a:t>
            </a:r>
            <a:endParaRPr lang="es-MX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graphicFrame>
        <p:nvGraphicFramePr>
          <p:cNvPr id="5" name="4 Gráfico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6714142"/>
              </p:ext>
            </p:extLst>
          </p:nvPr>
        </p:nvGraphicFramePr>
        <p:xfrm>
          <a:off x="178130" y="2648199"/>
          <a:ext cx="8550234" cy="237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54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20634" y="663079"/>
            <a:ext cx="7801745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eania"/>
              </a:rPr>
              <a:t>SUGERENCIAS</a:t>
            </a:r>
          </a:p>
          <a:p>
            <a:pPr algn="just"/>
            <a:endParaRPr 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es-MX" dirty="0">
                <a:latin typeface="+mn-lt"/>
              </a:rPr>
              <a:t>Durante el mes </a:t>
            </a:r>
            <a:r>
              <a:rPr lang="es-MX" dirty="0" smtClean="0">
                <a:latin typeface="+mn-lt"/>
              </a:rPr>
              <a:t>de Enero se </a:t>
            </a:r>
            <a:r>
              <a:rPr lang="es-MX" dirty="0">
                <a:latin typeface="+mn-lt"/>
              </a:rPr>
              <a:t>recibieron </a:t>
            </a:r>
            <a:r>
              <a:rPr lang="es-MX" dirty="0" smtClean="0">
                <a:latin typeface="+mn-lt"/>
              </a:rPr>
              <a:t>5 </a:t>
            </a:r>
            <a:r>
              <a:rPr lang="es-MX" dirty="0">
                <a:latin typeface="+mn-lt"/>
              </a:rPr>
              <a:t>sugerencias por parte de los usuarios, que corresponden al  </a:t>
            </a:r>
            <a:r>
              <a:rPr lang="es-MX" b="1" dirty="0">
                <a:latin typeface="+mn-lt"/>
              </a:rPr>
              <a:t>3</a:t>
            </a:r>
            <a:r>
              <a:rPr lang="es-MX" dirty="0" smtClean="0">
                <a:latin typeface="+mn-lt"/>
              </a:rPr>
              <a:t>% </a:t>
            </a:r>
            <a:r>
              <a:rPr lang="es-MX" dirty="0">
                <a:latin typeface="+mn-lt"/>
              </a:rPr>
              <a:t>de las manifestaciones del mes.</a:t>
            </a:r>
          </a:p>
          <a:p>
            <a:r>
              <a:rPr lang="es-MX" sz="3200" dirty="0"/>
              <a:t/>
            </a:r>
            <a:br>
              <a:rPr lang="es-MX" sz="3200" dirty="0"/>
            </a:br>
            <a:endParaRPr lang="es-MX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graphicFrame>
        <p:nvGraphicFramePr>
          <p:cNvPr id="4" name="3 Gráfico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3427066"/>
              </p:ext>
            </p:extLst>
          </p:nvPr>
        </p:nvGraphicFramePr>
        <p:xfrm>
          <a:off x="88137" y="2639291"/>
          <a:ext cx="89439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221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clinica antioquia 2003[1]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lantilla clinica antioquia" id="{2E59B3EC-8C85-405F-AAD1-74F343598095}" vid="{01771668-E4E1-41FE-8C60-4EBE493A888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16846</TotalTime>
  <Words>246</Words>
  <Application>Microsoft Office PowerPoint</Application>
  <PresentationFormat>Presentación en pantalla (4:3)</PresentationFormat>
  <Paragraphs>78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Plantilla clinica antioquia 2003[1]</vt:lpstr>
      <vt:lpstr>COMITÉ DE ÉTICA  Clínica Antioquia Sede Sur Febrero 2022.  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TIPO OCEANIA  BOLD 45PTS</dc:title>
  <dc:creator>Coordinadora Siau</dc:creator>
  <cp:lastModifiedBy>CoordCalidad</cp:lastModifiedBy>
  <cp:revision>1520</cp:revision>
  <dcterms:created xsi:type="dcterms:W3CDTF">2015-03-20T14:21:42Z</dcterms:created>
  <dcterms:modified xsi:type="dcterms:W3CDTF">2023-02-20T16:35:01Z</dcterms:modified>
</cp:coreProperties>
</file>