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420" r:id="rId3"/>
    <p:sldId id="399" r:id="rId4"/>
    <p:sldId id="339" r:id="rId5"/>
    <p:sldId id="415" r:id="rId6"/>
    <p:sldId id="416" r:id="rId7"/>
    <p:sldId id="401" r:id="rId8"/>
    <p:sldId id="402" r:id="rId9"/>
    <p:sldId id="403" r:id="rId10"/>
    <p:sldId id="404" r:id="rId11"/>
    <p:sldId id="423" r:id="rId12"/>
    <p:sldId id="424" r:id="rId13"/>
    <p:sldId id="406" r:id="rId14"/>
    <p:sldId id="414" r:id="rId15"/>
    <p:sldId id="407" r:id="rId16"/>
    <p:sldId id="408" r:id="rId17"/>
    <p:sldId id="409" r:id="rId18"/>
    <p:sldId id="410" r:id="rId19"/>
    <p:sldId id="411" r:id="rId20"/>
    <p:sldId id="412" r:id="rId21"/>
    <p:sldId id="421" r:id="rId22"/>
    <p:sldId id="422" r:id="rId23"/>
    <p:sldId id="425" r:id="rId24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U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6699"/>
    <a:srgbClr val="FDE2FE"/>
    <a:srgbClr val="F790FA"/>
    <a:srgbClr val="E36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FCDF6-424F-4BE3-AE52-2EE707DEBD7D}" type="datetimeFigureOut">
              <a:rPr lang="es-CO" smtClean="0"/>
              <a:pPr/>
              <a:t>17/07/2023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CB0D6-FC57-4EF9-BD47-FF2DACE76ED6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6684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36C5-F9FB-4D21-97C6-623EBEFDA7EB}" type="datetimeFigureOut">
              <a:rPr lang="es-CO"/>
              <a:pPr>
                <a:defRPr/>
              </a:pPr>
              <a:t>17/07/2023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8E720-F995-4049-9F62-79955AAC35E7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489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C5C7-066C-47D0-BFA8-F96139326CD0}" type="datetimeFigureOut">
              <a:rPr lang="es-CO"/>
              <a:pPr>
                <a:defRPr/>
              </a:pPr>
              <a:t>17/07/2023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A52FE-46A7-45F4-8329-EAB8AE459A38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221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F5CD-D373-4131-B919-7EEBD801BA6D}" type="datetimeFigureOut">
              <a:rPr lang="es-CO"/>
              <a:pPr>
                <a:defRPr/>
              </a:pPr>
              <a:t>17/07/2023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632C3-B28D-466E-9DB8-900D937615DD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32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FC08-5D50-472F-A632-B37BFB5ACDA7}" type="datetimeFigureOut">
              <a:rPr lang="es-CO"/>
              <a:pPr>
                <a:defRPr/>
              </a:pPr>
              <a:t>17/07/2023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FBE22-D79E-48CB-AACD-32B7EC0E3CC3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439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3325-2AF5-4653-BE84-E00F28740480}" type="datetimeFigureOut">
              <a:rPr lang="es-CO"/>
              <a:pPr>
                <a:defRPr/>
              </a:pPr>
              <a:t>17/07/2023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928B3-2012-4EF0-972A-B708EEF6F829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926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FF49-62C7-4BD9-9FF3-06FB99169112}" type="datetimeFigureOut">
              <a:rPr lang="es-CO"/>
              <a:pPr>
                <a:defRPr/>
              </a:pPr>
              <a:t>17/07/2023</a:t>
            </a:fld>
            <a:endParaRPr lang="es-C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A36AD-6C26-4F0D-8A66-BC52E6BA2AA3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110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CA12-471A-4D4F-A98D-F49F662D25ED}" type="datetimeFigureOut">
              <a:rPr lang="es-CO"/>
              <a:pPr>
                <a:defRPr/>
              </a:pPr>
              <a:t>17/07/2023</a:t>
            </a:fld>
            <a:endParaRPr lang="es-CO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22F27-5A33-4552-858B-9FAFEA032D2D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0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A522-53DA-4227-833E-891A39A41DB6}" type="datetimeFigureOut">
              <a:rPr lang="es-CO"/>
              <a:pPr>
                <a:defRPr/>
              </a:pPr>
              <a:t>17/07/2023</a:t>
            </a:fld>
            <a:endParaRPr lang="es-CO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A7419-EF76-4698-B9CF-8CB386EDDC28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301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18AD6-35E9-4702-85EE-C055582D0306}" type="datetimeFigureOut">
              <a:rPr lang="es-CO"/>
              <a:pPr>
                <a:defRPr/>
              </a:pPr>
              <a:t>17/07/2023</a:t>
            </a:fld>
            <a:endParaRPr lang="es-CO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D72C9-0259-4B24-B207-C2F23B930272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005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A120-E580-4CB1-BEB3-0987134E5475}" type="datetimeFigureOut">
              <a:rPr lang="es-CO"/>
              <a:pPr>
                <a:defRPr/>
              </a:pPr>
              <a:t>17/07/2023</a:t>
            </a:fld>
            <a:endParaRPr lang="es-C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1CDFC-F029-4164-AB32-986FE8BDA1F4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938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2347-B10C-4954-B77A-0E9A30B91E29}" type="datetimeFigureOut">
              <a:rPr lang="es-CO"/>
              <a:pPr>
                <a:defRPr/>
              </a:pPr>
              <a:t>17/07/2023</a:t>
            </a:fld>
            <a:endParaRPr lang="es-C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D153-F542-4615-9857-3199DFD1238E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847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CE2688-4BF6-43F1-BD05-76CFEC8C651B}" type="datetimeFigureOut">
              <a:rPr lang="es-CO"/>
              <a:pPr>
                <a:defRPr/>
              </a:pPr>
              <a:t>17/07/2023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533C4FF-096B-4662-9C4C-05B075C78C67}" type="slidenum">
              <a:rPr lang="es-CO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26967" y="-391862"/>
            <a:ext cx="8817033" cy="2699266"/>
          </a:xfrm>
        </p:spPr>
        <p:txBody>
          <a:bodyPr/>
          <a:lstStyle/>
          <a:p>
            <a:r>
              <a:rPr lang="es-CO" sz="4000" b="1" dirty="0">
                <a:solidFill>
                  <a:schemeClr val="bg1"/>
                </a:solidFill>
              </a:rPr>
              <a:t>COMITÉ DE ÉTICA </a:t>
            </a:r>
            <a:br>
              <a:rPr lang="es-CO" sz="4000" b="1" dirty="0">
                <a:solidFill>
                  <a:schemeClr val="bg1"/>
                </a:solidFill>
                <a:latin typeface="+mn-lt"/>
              </a:rPr>
            </a:br>
            <a:r>
              <a:rPr lang="es-CO" sz="4000" b="1" dirty="0">
                <a:solidFill>
                  <a:schemeClr val="bg1"/>
                </a:solidFill>
              </a:rPr>
              <a:t>Clínica Antioquia Sede Sur</a:t>
            </a:r>
            <a:br>
              <a:rPr lang="es-CO" sz="4000" b="1" dirty="0">
                <a:solidFill>
                  <a:schemeClr val="bg1"/>
                </a:solidFill>
              </a:rPr>
            </a:br>
            <a:r>
              <a:rPr lang="es-CO" sz="4000" b="1" dirty="0">
                <a:solidFill>
                  <a:schemeClr val="bg1"/>
                </a:solidFill>
              </a:rPr>
              <a:t>Junio 2023</a:t>
            </a:r>
            <a:r>
              <a:rPr lang="es-CO" sz="4000" dirty="0"/>
              <a:t> 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 rot="10800000" flipV="1">
            <a:off x="0" y="5222204"/>
            <a:ext cx="6510528" cy="14992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MX" sz="3200" b="1" dirty="0" err="1">
                <a:solidFill>
                  <a:schemeClr val="bg1"/>
                </a:solidFill>
                <a:latin typeface="Oceania"/>
              </a:rPr>
              <a:t>Yessica</a:t>
            </a:r>
            <a:r>
              <a:rPr lang="es-MX" sz="3200" b="1" dirty="0">
                <a:solidFill>
                  <a:schemeClr val="bg1"/>
                </a:solidFill>
                <a:latin typeface="Oceania"/>
              </a:rPr>
              <a:t> González- Líder ACP</a:t>
            </a:r>
            <a:endParaRPr lang="es-CO" sz="3200" b="1" dirty="0">
              <a:solidFill>
                <a:schemeClr val="bg1"/>
              </a:solidFill>
              <a:latin typeface="Oceania"/>
            </a:endParaRPr>
          </a:p>
          <a:p>
            <a:br>
              <a:rPr lang="es-MX" sz="3200" dirty="0"/>
            </a:br>
            <a:br>
              <a:rPr lang="es-MX" sz="3200" dirty="0"/>
            </a:br>
            <a:endParaRPr lang="es-CO" sz="3200" dirty="0">
              <a:solidFill>
                <a:schemeClr val="bg1"/>
              </a:solidFill>
              <a:latin typeface="Oceania"/>
            </a:endParaRPr>
          </a:p>
          <a:p>
            <a:pPr eaLnBrk="1" hangingPunct="1">
              <a:defRPr/>
            </a:pPr>
            <a:endParaRPr lang="es-CO" sz="3200" dirty="0">
              <a:solidFill>
                <a:schemeClr val="bg1"/>
              </a:solidFill>
              <a:latin typeface="Oceania"/>
            </a:endParaRPr>
          </a:p>
          <a:p>
            <a:pPr eaLnBrk="1" hangingPunct="1">
              <a:defRPr/>
            </a:pPr>
            <a:endParaRPr lang="es-CO" sz="3200" dirty="0">
              <a:solidFill>
                <a:schemeClr val="bg1"/>
              </a:solidFill>
              <a:latin typeface="Oceania"/>
            </a:endParaRPr>
          </a:p>
        </p:txBody>
      </p:sp>
      <p:sp>
        <p:nvSpPr>
          <p:cNvPr id="3" name="2 Rectángulo"/>
          <p:cNvSpPr/>
          <p:nvPr/>
        </p:nvSpPr>
        <p:spPr>
          <a:xfrm flipH="1">
            <a:off x="6602709" y="3613666"/>
            <a:ext cx="104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70045" y="790120"/>
            <a:ext cx="860391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9999"/>
                </a:solidFill>
                <a:latin typeface="+mn-lt"/>
              </a:rPr>
              <a:t>SUGERENCIAS</a:t>
            </a:r>
          </a:p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es-MX" sz="1600" dirty="0">
                <a:latin typeface="+mn-lt"/>
                <a:cs typeface="Arial" pitchFamily="34" charset="0"/>
              </a:rPr>
              <a:t>Durante el mes de Junio se recibieron </a:t>
            </a:r>
            <a:r>
              <a:rPr lang="es-MX" sz="1600" b="1" dirty="0">
                <a:solidFill>
                  <a:srgbClr val="009999"/>
                </a:solidFill>
                <a:latin typeface="+mn-lt"/>
                <a:cs typeface="Arial" pitchFamily="34" charset="0"/>
              </a:rPr>
              <a:t>15</a:t>
            </a:r>
            <a:r>
              <a:rPr lang="es-MX" sz="1600" dirty="0">
                <a:latin typeface="+mn-lt"/>
                <a:cs typeface="Arial" pitchFamily="34" charset="0"/>
              </a:rPr>
              <a:t> sugerencias por parte de los usuarios, las cuales corresponden al  </a:t>
            </a:r>
            <a:r>
              <a:rPr lang="es-MX" sz="1600" b="1" dirty="0">
                <a:solidFill>
                  <a:srgbClr val="009999"/>
                </a:solidFill>
                <a:latin typeface="+mn-lt"/>
                <a:cs typeface="Arial" pitchFamily="34" charset="0"/>
              </a:rPr>
              <a:t>3%</a:t>
            </a:r>
            <a:r>
              <a:rPr lang="es-MX" sz="1600" dirty="0">
                <a:solidFill>
                  <a:srgbClr val="009999"/>
                </a:solidFill>
                <a:latin typeface="+mn-lt"/>
                <a:cs typeface="Arial" pitchFamily="34" charset="0"/>
              </a:rPr>
              <a:t> </a:t>
            </a:r>
            <a:r>
              <a:rPr lang="es-MX" sz="1600" dirty="0">
                <a:latin typeface="+mn-lt"/>
                <a:cs typeface="Arial" pitchFamily="34" charset="0"/>
              </a:rPr>
              <a:t>de las manifestaciones del mes.</a:t>
            </a:r>
          </a:p>
          <a:p>
            <a:br>
              <a:rPr lang="es-MX" sz="3200" dirty="0"/>
            </a:b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i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4784B0-D2A7-00F8-3FB1-CDEC8FC3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6" y="2777162"/>
            <a:ext cx="7109528" cy="24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1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81CB3-BAD7-7BB1-7AA2-F14BACF8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dirty="0">
                <a:solidFill>
                  <a:srgbClr val="009999"/>
                </a:solidFill>
                <a:latin typeface="+mn-lt"/>
              </a:rPr>
              <a:t>SATISFACCION Y HUMANIZACION ENCUESTAS OSPEDALE</a:t>
            </a:r>
            <a:endParaRPr lang="es-CO" sz="3200" b="1" dirty="0">
              <a:solidFill>
                <a:srgbClr val="009999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54312C-1AF8-B90F-BC56-97CAA4CA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85" y="1690688"/>
            <a:ext cx="7150376" cy="40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EB259-3C82-896B-8097-56935E95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1143"/>
            <a:ext cx="7886700" cy="1325563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rgbClr val="009999"/>
                </a:solidFill>
                <a:latin typeface="+mn-lt"/>
              </a:rPr>
              <a:t>SATISFACCION Y HUMANIZACION ENCUESTAS OSPEDALE</a:t>
            </a:r>
            <a:endParaRPr lang="es-CO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168D94-3EC5-4283-F530-E0ACBE995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21" y="1988344"/>
            <a:ext cx="7554758" cy="3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8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83918" y="891937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  <a:cs typeface="Arial" pitchFamily="34" charset="0"/>
              </a:rPr>
              <a:t>SATISFACCIÓN DE LOS USUARIOS: 94.5%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3232FD-2784-8513-3F89-B9BFF61D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41" y="1864566"/>
            <a:ext cx="8351773" cy="35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2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40522" y="865554"/>
            <a:ext cx="6341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  <a:cs typeface="Arial" pitchFamily="34" charset="0"/>
              </a:rPr>
              <a:t>GRADO DE HUMANIZACIÓN: 4.65%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2A4702-8CB0-EB7C-EF62-5227A417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17" y="1812594"/>
            <a:ext cx="8070366" cy="34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0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38934" y="950677"/>
            <a:ext cx="585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</a:rPr>
              <a:t>IMAGENOLOGÍA 4.77%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091239-6FFD-C0D8-14E0-E3BB8A26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2" y="1825231"/>
            <a:ext cx="8811855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5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36168" y="847305"/>
            <a:ext cx="585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</a:rPr>
              <a:t>CONSULTA EXTERNA 4.75%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0BD45A-7141-2151-86CA-8214795F7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5" y="1676299"/>
            <a:ext cx="8304142" cy="37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3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8364" y="585138"/>
            <a:ext cx="585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</a:rPr>
              <a:t>CIRUGÍA 4.74%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A524F0-A52F-7642-8133-DA2E45F96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88" y="1631212"/>
            <a:ext cx="8365025" cy="36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4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2268" y="639264"/>
            <a:ext cx="585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</a:rPr>
              <a:t>URGENCIAS 4.39%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4D7B81-FAE2-C6D3-83AD-F66168C40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43" y="1543025"/>
            <a:ext cx="7763914" cy="37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0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29836" y="664784"/>
            <a:ext cx="585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</a:rPr>
              <a:t>HOSPITALIZACIÓN 4.65%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2F7778-7C89-A44A-FA3B-29C2A35BF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97" y="1576128"/>
            <a:ext cx="8204523" cy="35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5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D17F4-81E9-928D-5AE7-E91D2E57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9999"/>
                </a:solidFill>
                <a:latin typeface="+mn-lt"/>
              </a:rPr>
              <a:t>OBJETIVO</a:t>
            </a:r>
            <a:endParaRPr lang="es-CO" b="1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63594-C008-00BA-3370-6597AFC54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Propender por una atención humanizada, velando por el respeto de los derechos de los usuarios, la privacidad, seguridad y confidencialidad en el proceso de atención de los pacientes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02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65120" y="633329"/>
            <a:ext cx="3523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</a:rPr>
              <a:t>UCI/UCE 4.59% </a:t>
            </a:r>
            <a:endParaRPr lang="es-CO" sz="3200" b="1" dirty="0">
              <a:solidFill>
                <a:srgbClr val="009999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68DDA5-B865-9EB1-C5BF-1E59E128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47" y="1515245"/>
            <a:ext cx="8165206" cy="36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92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9D542-0BD9-C724-0442-A09562C8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dirty="0">
                <a:solidFill>
                  <a:srgbClr val="009999"/>
                </a:solidFill>
                <a:latin typeface="+mn-lt"/>
              </a:rPr>
              <a:t>ACTIVIDADES ACP USUARIO Y COLABORADOR</a:t>
            </a:r>
            <a:endParaRPr lang="es-CO" sz="3200" b="1" dirty="0">
              <a:solidFill>
                <a:srgbClr val="009999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BF681C-48CD-9898-21A7-7B36EDF31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6"/>
          <a:stretch/>
        </p:blipFill>
        <p:spPr bwMode="auto">
          <a:xfrm>
            <a:off x="806933" y="1544913"/>
            <a:ext cx="2600325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DF2B9F-DA6E-D8C8-0B65-88FDE2BD8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08" y="1535388"/>
            <a:ext cx="2447925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C42A6A-18AD-B90D-6C1D-16A84FA0DA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1"/>
          <a:stretch/>
        </p:blipFill>
        <p:spPr bwMode="auto">
          <a:xfrm>
            <a:off x="3779561" y="1535388"/>
            <a:ext cx="2093843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DCE1F68-B5B9-5392-1484-3DCF4BDB68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" b="29511"/>
          <a:stretch/>
        </p:blipFill>
        <p:spPr bwMode="auto">
          <a:xfrm>
            <a:off x="1607447" y="3710441"/>
            <a:ext cx="2900984" cy="192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94F938-7ED6-4E6B-2522-23FDC5BE4C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1" b="7455"/>
          <a:stretch/>
        </p:blipFill>
        <p:spPr bwMode="auto">
          <a:xfrm flipH="1">
            <a:off x="5080652" y="3707128"/>
            <a:ext cx="2793783" cy="192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111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8576E-6A94-DEDD-A321-7E60A05E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5369"/>
            <a:ext cx="7886700" cy="1325563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rgbClr val="009999"/>
                </a:solidFill>
                <a:latin typeface="+mn-lt"/>
              </a:rPr>
              <a:t>ACTIVIDADES ACP USUARIO Y COLABORADOR</a:t>
            </a:r>
            <a:endParaRPr lang="es-CO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F1A2F8-C83F-2D3D-429B-152228750F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" b="40904"/>
          <a:stretch/>
        </p:blipFill>
        <p:spPr bwMode="auto">
          <a:xfrm>
            <a:off x="761377" y="1723818"/>
            <a:ext cx="2458901" cy="214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31AE77-A5FB-3853-6600-76E0C2DE8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2"/>
          <a:stretch/>
        </p:blipFill>
        <p:spPr bwMode="auto">
          <a:xfrm>
            <a:off x="3537087" y="1723818"/>
            <a:ext cx="2167975" cy="214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005E6C-6B66-C37F-C20C-EB9317DA6B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7" b="11591"/>
          <a:stretch/>
        </p:blipFill>
        <p:spPr bwMode="auto">
          <a:xfrm>
            <a:off x="6021871" y="1723818"/>
            <a:ext cx="2458901" cy="214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EABAA8-78FA-5D31-B469-890EE1DD61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5" b="10808"/>
          <a:stretch/>
        </p:blipFill>
        <p:spPr bwMode="auto">
          <a:xfrm>
            <a:off x="1616352" y="4161596"/>
            <a:ext cx="2796622" cy="206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7F0220-CB70-9C03-AFCE-0B1FCF85A0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20" y="4161596"/>
            <a:ext cx="2796622" cy="206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457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01B62A-CBFB-AA43-27EB-E5AD58F6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4077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s-ES" b="1" dirty="0">
              <a:solidFill>
                <a:srgbClr val="009999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009999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009999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009999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009999"/>
              </a:solidFill>
            </a:endParaRPr>
          </a:p>
          <a:p>
            <a:pPr marL="0" indent="0" algn="r">
              <a:buNone/>
            </a:pPr>
            <a:endParaRPr lang="es-ES" b="1" dirty="0">
              <a:solidFill>
                <a:srgbClr val="009999"/>
              </a:solidFill>
            </a:endParaRPr>
          </a:p>
          <a:p>
            <a:pPr marL="0" indent="0" algn="r">
              <a:buNone/>
            </a:pPr>
            <a:r>
              <a:rPr lang="es-ES" sz="3600" b="1" dirty="0"/>
              <a:t>Muchas Gracias.</a:t>
            </a: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176723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3062" y="1516055"/>
            <a:ext cx="79178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1.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Difusión de normas de convivencia en programación de CX. 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Estado: Pendiente</a:t>
            </a:r>
          </a:p>
          <a:p>
            <a:pPr algn="just"/>
            <a:endParaRPr lang="es-MX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62499" y="567517"/>
            <a:ext cx="7015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9999"/>
                </a:solidFill>
                <a:latin typeface="+mn-lt"/>
              </a:rPr>
              <a:t>COMPROMISOS REUNIÓN ANTERIOR</a:t>
            </a:r>
            <a:endParaRPr lang="es-CO" sz="3600" b="1" dirty="0">
              <a:solidFill>
                <a:srgbClr val="0099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30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613" y="228124"/>
            <a:ext cx="848677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ia"/>
            </a:endParaRPr>
          </a:p>
          <a:p>
            <a:pPr algn="ctr"/>
            <a:r>
              <a:rPr lang="es-CO" sz="3600" b="1" dirty="0">
                <a:solidFill>
                  <a:srgbClr val="009999"/>
                </a:solidFill>
                <a:latin typeface="+mn-lt"/>
              </a:rPr>
              <a:t>PQRSF </a:t>
            </a:r>
          </a:p>
          <a:p>
            <a:pPr algn="ctr"/>
            <a:endParaRPr lang="es-CO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ia"/>
            </a:endParaRPr>
          </a:p>
          <a:p>
            <a:endPara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es-CO" dirty="0">
                <a:latin typeface="+mn-lt"/>
                <a:cs typeface="Arial" pitchFamily="34" charset="0"/>
              </a:rPr>
              <a:t>Para el mes de Junio se registraron un total de </a:t>
            </a:r>
            <a:r>
              <a:rPr lang="es-CO" b="1" dirty="0">
                <a:latin typeface="+mn-lt"/>
                <a:cs typeface="Arial" pitchFamily="34" charset="0"/>
              </a:rPr>
              <a:t>245</a:t>
            </a:r>
            <a:r>
              <a:rPr lang="es-CO" dirty="0">
                <a:latin typeface="+mn-lt"/>
                <a:cs typeface="Arial" pitchFamily="34" charset="0"/>
              </a:rPr>
              <a:t> (</a:t>
            </a:r>
            <a:r>
              <a:rPr lang="es-CO" b="1" dirty="0">
                <a:solidFill>
                  <a:srgbClr val="009999"/>
                </a:solidFill>
                <a:latin typeface="+mn-lt"/>
                <a:cs typeface="Arial" pitchFamily="34" charset="0"/>
              </a:rPr>
              <a:t>251)</a:t>
            </a:r>
            <a:r>
              <a:rPr lang="es-CO" dirty="0">
                <a:latin typeface="+mn-lt"/>
                <a:cs typeface="Arial" pitchFamily="34" charset="0"/>
              </a:rPr>
              <a:t> manifestaciones, de las cuales se obtuvo el siguiente resultado: </a:t>
            </a:r>
          </a:p>
          <a:p>
            <a:endParaRPr lang="es-CO" dirty="0">
              <a:latin typeface="+mn-lt"/>
            </a:endParaRPr>
          </a:p>
          <a:p>
            <a:endParaRPr lang="es-CO" dirty="0">
              <a:latin typeface="+mn-lt"/>
            </a:endParaRPr>
          </a:p>
          <a:p>
            <a:endParaRPr lang="es-CO" dirty="0">
              <a:latin typeface="+mn-lt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D9DD815-1036-01DE-22A1-C9FDDAA3E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218477"/>
              </p:ext>
            </p:extLst>
          </p:nvPr>
        </p:nvGraphicFramePr>
        <p:xfrm>
          <a:off x="711239" y="3112810"/>
          <a:ext cx="7721522" cy="1976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934227" imgH="1533655" progId="Excel.Sheet.12">
                  <p:embed/>
                </p:oleObj>
              </mc:Choice>
              <mc:Fallback>
                <p:oleObj name="Worksheet" r:id="rId2" imgW="6934227" imgH="15336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1239" y="3112810"/>
                        <a:ext cx="7721522" cy="1976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68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89690" y="190426"/>
            <a:ext cx="5525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9999"/>
                </a:solidFill>
                <a:latin typeface="+mn-lt"/>
              </a:rPr>
              <a:t>PETICIONES Y RECLAMOS </a:t>
            </a:r>
            <a:endParaRPr lang="es-CO" sz="4000" dirty="0">
              <a:solidFill>
                <a:srgbClr val="009999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907A13-10AD-7362-DC41-F5090AE40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65" y="1197671"/>
            <a:ext cx="6602540" cy="22313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7BD7D4-4CE2-B3BC-03E5-78CB9DA32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65" y="3622252"/>
            <a:ext cx="6645216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2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511807" y="827243"/>
            <a:ext cx="60941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9999"/>
                </a:solidFill>
                <a:latin typeface="+mn-lt"/>
              </a:rPr>
              <a:t>CAUSALIDADES </a:t>
            </a:r>
            <a:endParaRPr lang="es-CO" sz="4000" dirty="0">
              <a:solidFill>
                <a:srgbClr val="009999"/>
              </a:solidFill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5F7D15E-3954-12E8-4B65-3DED60786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851164"/>
              </p:ext>
            </p:extLst>
          </p:nvPr>
        </p:nvGraphicFramePr>
        <p:xfrm>
          <a:off x="1511807" y="1979744"/>
          <a:ext cx="6224105" cy="3625930"/>
        </p:xfrm>
        <a:graphic>
          <a:graphicData uri="http://schemas.openxmlformats.org/drawingml/2006/table">
            <a:tbl>
              <a:tblPr/>
              <a:tblGrid>
                <a:gridCol w="4356873">
                  <a:extLst>
                    <a:ext uri="{9D8B030D-6E8A-4147-A177-3AD203B41FA5}">
                      <a16:colId xmlns:a16="http://schemas.microsoft.com/office/drawing/2014/main" val="2910395192"/>
                    </a:ext>
                  </a:extLst>
                </a:gridCol>
                <a:gridCol w="933616">
                  <a:extLst>
                    <a:ext uri="{9D8B030D-6E8A-4147-A177-3AD203B41FA5}">
                      <a16:colId xmlns:a16="http://schemas.microsoft.com/office/drawing/2014/main" val="3933980186"/>
                    </a:ext>
                  </a:extLst>
                </a:gridCol>
                <a:gridCol w="933616">
                  <a:extLst>
                    <a:ext uri="{9D8B030D-6E8A-4147-A177-3AD203B41FA5}">
                      <a16:colId xmlns:a16="http://schemas.microsoft.com/office/drawing/2014/main" val="2453537140"/>
                    </a:ext>
                  </a:extLst>
                </a:gridCol>
              </a:tblGrid>
              <a:tr h="3625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Causalidad Total (Reclamos, Peticiones y Derechos)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20971"/>
                  </a:ext>
                </a:extLst>
              </a:tr>
              <a:tr h="3625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Oportunidad de asignación de cita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173134"/>
                  </a:ext>
                </a:extLst>
              </a:tr>
              <a:tr h="3625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Oportunidad en la Programación de Cirugía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94963"/>
                  </a:ext>
                </a:extLst>
              </a:tr>
              <a:tr h="3625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inadecuada de incapacidad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918421"/>
                  </a:ext>
                </a:extLst>
              </a:tr>
              <a:tr h="36259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procedimiento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448840"/>
                  </a:ext>
                </a:extLst>
              </a:tr>
              <a:tr h="3625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Direccionamiento e información recibida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215913"/>
                  </a:ext>
                </a:extLst>
              </a:tr>
              <a:tr h="36259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ayuda diagnóstica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606913"/>
                  </a:ext>
                </a:extLst>
              </a:tr>
              <a:tr h="3625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Desacuerdo en el diagnóstico y/o tratamiento clínico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63415"/>
                  </a:ext>
                </a:extLst>
              </a:tr>
              <a:tr h="3625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Oportunidad en la entrega de resultados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136829"/>
                  </a:ext>
                </a:extLst>
              </a:tr>
              <a:tr h="3625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Demora en la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97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24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33474" y="632804"/>
            <a:ext cx="850325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9999"/>
                </a:solidFill>
                <a:latin typeface="+mn-lt"/>
              </a:rPr>
              <a:t>QUEJAS</a:t>
            </a:r>
          </a:p>
          <a:p>
            <a:pPr algn="just"/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s-CO" dirty="0">
              <a:latin typeface="+mn-lt"/>
              <a:cs typeface="Arial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7496F9-B7BA-AEC1-D0C9-2AD9D3EF0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91" y="1656966"/>
            <a:ext cx="7635209" cy="21074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DDEB22-94E1-6E06-31A7-B638440E6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91" y="3993278"/>
            <a:ext cx="7635209" cy="15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6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531044" y="270662"/>
            <a:ext cx="7801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9999"/>
                </a:solidFill>
                <a:latin typeface="Oceania"/>
              </a:rPr>
              <a:t>PQR y </a:t>
            </a:r>
            <a:r>
              <a:rPr lang="es-MX" sz="2800" b="1" dirty="0">
                <a:solidFill>
                  <a:srgbClr val="009999"/>
                </a:solidFill>
                <a:latin typeface="+mn-lt"/>
              </a:rPr>
              <a:t>Derechos</a:t>
            </a:r>
            <a:r>
              <a:rPr lang="es-MX" sz="2800" b="1" dirty="0">
                <a:solidFill>
                  <a:srgbClr val="009999"/>
                </a:solidFill>
                <a:latin typeface="Oceania"/>
              </a:rPr>
              <a:t> de Petición por EAPB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35936" y="5099357"/>
            <a:ext cx="86495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/>
              <a:t>La EPS que obtuvo más tramites en el mes de Mayo fue la </a:t>
            </a:r>
            <a:r>
              <a:rPr lang="es-CO" sz="1600" b="1" dirty="0">
                <a:solidFill>
                  <a:srgbClr val="009999"/>
                </a:solidFill>
              </a:rPr>
              <a:t>EPS Sura </a:t>
            </a:r>
            <a:r>
              <a:rPr lang="es-CO" sz="1600" dirty="0"/>
              <a:t>con un </a:t>
            </a:r>
            <a:r>
              <a:rPr lang="es-CO" sz="1600" b="1" dirty="0">
                <a:solidFill>
                  <a:srgbClr val="009999"/>
                </a:solidFill>
              </a:rPr>
              <a:t>42.42%</a:t>
            </a:r>
            <a:r>
              <a:rPr lang="es-CO" sz="1600" dirty="0">
                <a:solidFill>
                  <a:srgbClr val="009999"/>
                </a:solidFill>
              </a:rPr>
              <a:t>, </a:t>
            </a:r>
            <a:r>
              <a:rPr lang="es-CO" sz="1600" dirty="0"/>
              <a:t>es decir, se presentaron </a:t>
            </a:r>
            <a:r>
              <a:rPr lang="es-CO" sz="1600" b="1" dirty="0">
                <a:solidFill>
                  <a:srgbClr val="009999"/>
                </a:solidFill>
              </a:rPr>
              <a:t>56 </a:t>
            </a:r>
            <a:r>
              <a:rPr lang="es-CO" sz="1600" dirty="0"/>
              <a:t>tramites puestos por los usuarios, seguido de la </a:t>
            </a:r>
            <a:r>
              <a:rPr lang="es-CO" sz="1600" b="1" dirty="0">
                <a:solidFill>
                  <a:srgbClr val="009999"/>
                </a:solidFill>
              </a:rPr>
              <a:t>EPS Salud total </a:t>
            </a:r>
            <a:r>
              <a:rPr lang="es-CO" sz="1600" dirty="0"/>
              <a:t>con un </a:t>
            </a:r>
            <a:r>
              <a:rPr lang="es-CO" sz="1600" b="1" dirty="0">
                <a:solidFill>
                  <a:srgbClr val="009999"/>
                </a:solidFill>
              </a:rPr>
              <a:t>28,79% </a:t>
            </a:r>
            <a:r>
              <a:rPr lang="es-CO" sz="1600" dirty="0"/>
              <a:t>el cual corresponde a </a:t>
            </a:r>
            <a:r>
              <a:rPr lang="es-CO" sz="1600" b="1" dirty="0">
                <a:solidFill>
                  <a:srgbClr val="009999"/>
                </a:solidFill>
              </a:rPr>
              <a:t>38</a:t>
            </a:r>
            <a:r>
              <a:rPr lang="es-CO" sz="1600" dirty="0"/>
              <a:t> tramites. </a:t>
            </a:r>
          </a:p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63C618-1598-F392-35F5-99A450DC3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36" y="1204645"/>
            <a:ext cx="8448264" cy="36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9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92894" y="640356"/>
            <a:ext cx="86161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9999"/>
                </a:solidFill>
                <a:latin typeface="+mn-lt"/>
              </a:rPr>
              <a:t>FELICITACIONES</a:t>
            </a:r>
          </a:p>
          <a:p>
            <a:pPr algn="ctr"/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ia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05737" y="5072425"/>
            <a:ext cx="8503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latin typeface="+mn-lt"/>
                <a:cs typeface="Arial" pitchFamily="34" charset="0"/>
              </a:rPr>
              <a:t>Hospitalización </a:t>
            </a:r>
            <a:r>
              <a:rPr lang="es-CO" sz="1600" b="1" dirty="0">
                <a:latin typeface="+mn-lt"/>
                <a:cs typeface="Arial" pitchFamily="34" charset="0"/>
              </a:rPr>
              <a:t>32</a:t>
            </a:r>
            <a:r>
              <a:rPr lang="es-CO" sz="1600" dirty="0">
                <a:latin typeface="+mn-lt"/>
                <a:cs typeface="Arial" pitchFamily="34" charset="0"/>
              </a:rPr>
              <a:t>- Imagenología </a:t>
            </a:r>
            <a:r>
              <a:rPr lang="es-CO" sz="1600" b="1" dirty="0">
                <a:latin typeface="+mn-lt"/>
                <a:cs typeface="Arial" pitchFamily="34" charset="0"/>
              </a:rPr>
              <a:t>28</a:t>
            </a:r>
            <a:r>
              <a:rPr lang="es-CO" sz="1600" dirty="0">
                <a:latin typeface="+mn-lt"/>
                <a:cs typeface="Arial" pitchFamily="34" charset="0"/>
              </a:rPr>
              <a:t>- Consulta externa </a:t>
            </a:r>
            <a:r>
              <a:rPr lang="es-CO" sz="1600" b="1" dirty="0">
                <a:latin typeface="+mn-lt"/>
                <a:cs typeface="Arial" pitchFamily="34" charset="0"/>
              </a:rPr>
              <a:t>14</a:t>
            </a:r>
            <a:r>
              <a:rPr lang="es-CO" sz="1600" dirty="0">
                <a:latin typeface="+mn-lt"/>
                <a:cs typeface="Arial" pitchFamily="34" charset="0"/>
              </a:rPr>
              <a:t>- UCI/UCE </a:t>
            </a:r>
            <a:r>
              <a:rPr lang="es-CO" sz="1600" b="1" dirty="0">
                <a:latin typeface="+mn-lt"/>
                <a:cs typeface="Arial" pitchFamily="34" charset="0"/>
              </a:rPr>
              <a:t>13-</a:t>
            </a:r>
            <a:r>
              <a:rPr lang="es-CO" sz="1600" dirty="0">
                <a:latin typeface="+mn-lt"/>
                <a:cs typeface="Arial" pitchFamily="34" charset="0"/>
              </a:rPr>
              <a:t> Urgencias </a:t>
            </a:r>
            <a:r>
              <a:rPr lang="es-CO" sz="1600" b="1" dirty="0">
                <a:latin typeface="+mn-lt"/>
                <a:cs typeface="Arial" pitchFamily="34" charset="0"/>
              </a:rPr>
              <a:t>9 </a:t>
            </a:r>
            <a:r>
              <a:rPr lang="es-CO" sz="1600" dirty="0">
                <a:latin typeface="+mn-lt"/>
                <a:cs typeface="Arial" pitchFamily="34" charset="0"/>
              </a:rPr>
              <a:t>– Cirugía </a:t>
            </a:r>
            <a:r>
              <a:rPr lang="es-CO" sz="1600" b="1" dirty="0">
                <a:latin typeface="+mn-lt"/>
                <a:cs typeface="Arial" pitchFamily="34" charset="0"/>
              </a:rPr>
              <a:t>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2E2E3C-D1A7-036F-C3F0-660ED12C4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07" y="2220154"/>
            <a:ext cx="7160595" cy="24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526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clinica antioquia 2003[1]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clinica antioquia" id="{2E59B3EC-8C85-405F-AAD1-74F343598095}" vid="{01771668-E4E1-41FE-8C60-4EBE493A888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19175</TotalTime>
  <Words>345</Words>
  <Application>Microsoft Office PowerPoint</Application>
  <PresentationFormat>Presentación en pantalla (4:3)</PresentationFormat>
  <Paragraphs>84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Oceania</vt:lpstr>
      <vt:lpstr>Plantilla clinica antioquia 2003[1]</vt:lpstr>
      <vt:lpstr>Worksheet</vt:lpstr>
      <vt:lpstr>COMITÉ DE ÉTICA  Clínica Antioquia Sede Sur Junio 2023 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SATISFACCION Y HUMANIZACION ENCUESTAS OSPEDALE</vt:lpstr>
      <vt:lpstr>SATISFACCION Y HUMANIZACION ENCUESTAS OSPEDALE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ACTIVIDADES ACP USUARIO Y COLABORADOR</vt:lpstr>
      <vt:lpstr>ACTIVIDADES ACP USUARIO Y COLABORADOR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TIPO OCEANIA  BOLD 45PTS</dc:title>
  <dc:creator>Coordinadora Siau</dc:creator>
  <cp:lastModifiedBy>lideracp</cp:lastModifiedBy>
  <cp:revision>1641</cp:revision>
  <dcterms:created xsi:type="dcterms:W3CDTF">2015-03-20T14:21:42Z</dcterms:created>
  <dcterms:modified xsi:type="dcterms:W3CDTF">2023-07-17T19:42:17Z</dcterms:modified>
</cp:coreProperties>
</file>