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399" r:id="rId3"/>
    <p:sldId id="339" r:id="rId4"/>
    <p:sldId id="415" r:id="rId5"/>
    <p:sldId id="416" r:id="rId6"/>
    <p:sldId id="401" r:id="rId7"/>
    <p:sldId id="419" r:id="rId8"/>
    <p:sldId id="402" r:id="rId9"/>
    <p:sldId id="403" r:id="rId10"/>
    <p:sldId id="404" r:id="rId11"/>
    <p:sldId id="418" r:id="rId12"/>
    <p:sldId id="406" r:id="rId13"/>
    <p:sldId id="414" r:id="rId14"/>
    <p:sldId id="407" r:id="rId15"/>
    <p:sldId id="408" r:id="rId16"/>
    <p:sldId id="409" r:id="rId17"/>
    <p:sldId id="410" r:id="rId18"/>
    <p:sldId id="411" r:id="rId19"/>
    <p:sldId id="412" r:id="rId20"/>
  </p:sldIdLst>
  <p:sldSz cx="9144000" cy="6858000" type="screen4x3"/>
  <p:notesSz cx="6858000" cy="9144000"/>
  <p:defaultTextStyle>
    <a:defPPr>
      <a:defRPr lang="es-CO"/>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AU" initials="S"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FF6699"/>
    <a:srgbClr val="FDE2FE"/>
    <a:srgbClr val="F790FA"/>
    <a:srgbClr val="E36E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C7853C-536D-4A76-A0AE-DD22124D55A5}" styleName="Estilo temático 1 - Énfasis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03447BB-5D67-496B-8E87-E561075AD55C}" styleName="Estilo oscuro 1 - Énfasis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083E6E3-FA7D-4D7B-A595-EF9225AFEA82}" styleName="Estilo claro 1 - Acento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AF606853-7671-496A-8E4F-DF71F8EC918B}" styleName="Estilo oscuro 1 - Énfasis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Estilo medio 1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FD0F851-EC5A-4D38-B0AD-8093EC10F338}" styleName="Estilo claro 1 - Acento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8EC20E35-A176-4012-BC5E-935CFFF8708E}" styleName="Estilo medio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F2DE63D5-997A-4646-A377-4702673A728D}" styleName="Estilo claro 2 - Acento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Estilo claro 2 - Acento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Estilo claro 2 - Acento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Estilo claro 3 - Acento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Estilo claro 3 - Acento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2838BEF-8BB2-4498-84A7-C5851F593DF1}" styleName="Estilo medio 4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D7AC3CCA-C797-4891-BE02-D94E43425B78}" styleName="Estilo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D083AE6-46FA-4A59-8FB0-9F97EB10719F}" styleName="Estilo claro 3 - Acento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Estilo medio 4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660B408-B3CF-4A94-85FC-2B1E0A45F4A2}" styleName="Estilo oscuro 2 - Énfasis 1/Énfasis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6E25E649-3F16-4E02-A733-19D2CDBF48F0}" styleName="Estilo medio 3 - Énfasis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Estilo medio 3 - Énfasis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D113A9D2-9D6B-4929-AA2D-F23B5EE8CBE7}" styleName="Estilo temático 2 - Énfasis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8603FDC-E32A-4AB5-989C-0864C3EAD2B8}" styleName="Estilo temático 2 - Énfasis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88" autoAdjust="0"/>
    <p:restoredTop sz="94660"/>
  </p:normalViewPr>
  <p:slideViewPr>
    <p:cSldViewPr snapToGrid="0">
      <p:cViewPr>
        <p:scale>
          <a:sx n="78" d="100"/>
          <a:sy n="78" d="100"/>
        </p:scale>
        <p:origin x="-1248" y="3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FFCDF6-424F-4BE3-AE52-2EE707DEBD7D}" type="datetimeFigureOut">
              <a:rPr lang="es-CO" smtClean="0"/>
              <a:pPr/>
              <a:t>20/06/2023</a:t>
            </a:fld>
            <a:endParaRPr lang="es-CO"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O"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FCB0D6-FC57-4EF9-BD47-FF2DACE76ED6}" type="slidenum">
              <a:rPr lang="es-CO" smtClean="0"/>
              <a:pPr/>
              <a:t>‹Nº›</a:t>
            </a:fld>
            <a:endParaRPr lang="es-CO" dirty="0"/>
          </a:p>
        </p:txBody>
      </p:sp>
    </p:spTree>
    <p:extLst>
      <p:ext uri="{BB962C8B-B14F-4D97-AF65-F5344CB8AC3E}">
        <p14:creationId xmlns:p14="http://schemas.microsoft.com/office/powerpoint/2010/main" val="2566840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lvl1pPr>
              <a:defRPr/>
            </a:lvl1pPr>
          </a:lstStyle>
          <a:p>
            <a:pPr>
              <a:defRPr/>
            </a:pPr>
            <a:fld id="{FA0236C5-F9FB-4D21-97C6-623EBEFDA7EB}" type="datetimeFigureOut">
              <a:rPr lang="es-CO"/>
              <a:pPr>
                <a:defRPr/>
              </a:pPr>
              <a:t>20/06/2023</a:t>
            </a:fld>
            <a:endParaRPr lang="es-CO" dirty="0"/>
          </a:p>
        </p:txBody>
      </p:sp>
      <p:sp>
        <p:nvSpPr>
          <p:cNvPr id="5" name="Footer Placeholder 4"/>
          <p:cNvSpPr>
            <a:spLocks noGrp="1"/>
          </p:cNvSpPr>
          <p:nvPr>
            <p:ph type="ftr" sz="quarter" idx="11"/>
          </p:nvPr>
        </p:nvSpPr>
        <p:spPr/>
        <p:txBody>
          <a:bodyPr/>
          <a:lstStyle>
            <a:lvl1pPr>
              <a:defRPr/>
            </a:lvl1pPr>
          </a:lstStyle>
          <a:p>
            <a:pPr>
              <a:defRPr/>
            </a:pPr>
            <a:endParaRPr lang="es-CO" dirty="0"/>
          </a:p>
        </p:txBody>
      </p:sp>
      <p:sp>
        <p:nvSpPr>
          <p:cNvPr id="6" name="Slide Number Placeholder 5"/>
          <p:cNvSpPr>
            <a:spLocks noGrp="1"/>
          </p:cNvSpPr>
          <p:nvPr>
            <p:ph type="sldNum" sz="quarter" idx="12"/>
          </p:nvPr>
        </p:nvSpPr>
        <p:spPr/>
        <p:txBody>
          <a:bodyPr/>
          <a:lstStyle>
            <a:lvl1pPr>
              <a:defRPr/>
            </a:lvl1pPr>
          </a:lstStyle>
          <a:p>
            <a:fld id="{B008E720-F995-4049-9F62-79955AAC35E7}" type="slidenum">
              <a:rPr lang="es-CO"/>
              <a:pPr/>
              <a:t>‹Nº›</a:t>
            </a:fld>
            <a:endParaRPr lang="es-CO" dirty="0"/>
          </a:p>
        </p:txBody>
      </p:sp>
    </p:spTree>
    <p:extLst>
      <p:ext uri="{BB962C8B-B14F-4D97-AF65-F5344CB8AC3E}">
        <p14:creationId xmlns:p14="http://schemas.microsoft.com/office/powerpoint/2010/main" val="1824895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lvl1pPr>
              <a:defRPr/>
            </a:lvl1pPr>
          </a:lstStyle>
          <a:p>
            <a:pPr>
              <a:defRPr/>
            </a:pPr>
            <a:fld id="{777FC5C7-066C-47D0-BFA8-F96139326CD0}" type="datetimeFigureOut">
              <a:rPr lang="es-CO"/>
              <a:pPr>
                <a:defRPr/>
              </a:pPr>
              <a:t>20/06/2023</a:t>
            </a:fld>
            <a:endParaRPr lang="es-CO" dirty="0"/>
          </a:p>
        </p:txBody>
      </p:sp>
      <p:sp>
        <p:nvSpPr>
          <p:cNvPr id="5" name="Footer Placeholder 4"/>
          <p:cNvSpPr>
            <a:spLocks noGrp="1"/>
          </p:cNvSpPr>
          <p:nvPr>
            <p:ph type="ftr" sz="quarter" idx="11"/>
          </p:nvPr>
        </p:nvSpPr>
        <p:spPr/>
        <p:txBody>
          <a:bodyPr/>
          <a:lstStyle>
            <a:lvl1pPr>
              <a:defRPr/>
            </a:lvl1pPr>
          </a:lstStyle>
          <a:p>
            <a:pPr>
              <a:defRPr/>
            </a:pPr>
            <a:endParaRPr lang="es-CO" dirty="0"/>
          </a:p>
        </p:txBody>
      </p:sp>
      <p:sp>
        <p:nvSpPr>
          <p:cNvPr id="6" name="Slide Number Placeholder 5"/>
          <p:cNvSpPr>
            <a:spLocks noGrp="1"/>
          </p:cNvSpPr>
          <p:nvPr>
            <p:ph type="sldNum" sz="quarter" idx="12"/>
          </p:nvPr>
        </p:nvSpPr>
        <p:spPr/>
        <p:txBody>
          <a:bodyPr/>
          <a:lstStyle>
            <a:lvl1pPr>
              <a:defRPr/>
            </a:lvl1pPr>
          </a:lstStyle>
          <a:p>
            <a:fld id="{2B6A52FE-46A7-45F4-8329-EAB8AE459A38}" type="slidenum">
              <a:rPr lang="es-CO"/>
              <a:pPr/>
              <a:t>‹Nº›</a:t>
            </a:fld>
            <a:endParaRPr lang="es-CO" dirty="0"/>
          </a:p>
        </p:txBody>
      </p:sp>
    </p:spTree>
    <p:extLst>
      <p:ext uri="{BB962C8B-B14F-4D97-AF65-F5344CB8AC3E}">
        <p14:creationId xmlns:p14="http://schemas.microsoft.com/office/powerpoint/2010/main" val="2722212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lvl1pPr>
              <a:defRPr/>
            </a:lvl1pPr>
          </a:lstStyle>
          <a:p>
            <a:pPr>
              <a:defRPr/>
            </a:pPr>
            <a:fld id="{A001F5CD-D373-4131-B919-7EEBD801BA6D}" type="datetimeFigureOut">
              <a:rPr lang="es-CO"/>
              <a:pPr>
                <a:defRPr/>
              </a:pPr>
              <a:t>20/06/2023</a:t>
            </a:fld>
            <a:endParaRPr lang="es-CO" dirty="0"/>
          </a:p>
        </p:txBody>
      </p:sp>
      <p:sp>
        <p:nvSpPr>
          <p:cNvPr id="5" name="Footer Placeholder 4"/>
          <p:cNvSpPr>
            <a:spLocks noGrp="1"/>
          </p:cNvSpPr>
          <p:nvPr>
            <p:ph type="ftr" sz="quarter" idx="11"/>
          </p:nvPr>
        </p:nvSpPr>
        <p:spPr/>
        <p:txBody>
          <a:bodyPr/>
          <a:lstStyle>
            <a:lvl1pPr>
              <a:defRPr/>
            </a:lvl1pPr>
          </a:lstStyle>
          <a:p>
            <a:pPr>
              <a:defRPr/>
            </a:pPr>
            <a:endParaRPr lang="es-CO" dirty="0"/>
          </a:p>
        </p:txBody>
      </p:sp>
      <p:sp>
        <p:nvSpPr>
          <p:cNvPr id="6" name="Slide Number Placeholder 5"/>
          <p:cNvSpPr>
            <a:spLocks noGrp="1"/>
          </p:cNvSpPr>
          <p:nvPr>
            <p:ph type="sldNum" sz="quarter" idx="12"/>
          </p:nvPr>
        </p:nvSpPr>
        <p:spPr/>
        <p:txBody>
          <a:bodyPr/>
          <a:lstStyle>
            <a:lvl1pPr>
              <a:defRPr/>
            </a:lvl1pPr>
          </a:lstStyle>
          <a:p>
            <a:fld id="{A6D632C3-B28D-466E-9DB8-900D937615DD}" type="slidenum">
              <a:rPr lang="es-CO"/>
              <a:pPr/>
              <a:t>‹Nº›</a:t>
            </a:fld>
            <a:endParaRPr lang="es-CO" dirty="0"/>
          </a:p>
        </p:txBody>
      </p:sp>
    </p:spTree>
    <p:extLst>
      <p:ext uri="{BB962C8B-B14F-4D97-AF65-F5344CB8AC3E}">
        <p14:creationId xmlns:p14="http://schemas.microsoft.com/office/powerpoint/2010/main" val="155320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lvl1pPr>
              <a:defRPr/>
            </a:lvl1pPr>
          </a:lstStyle>
          <a:p>
            <a:pPr>
              <a:defRPr/>
            </a:pPr>
            <a:fld id="{619BFC08-5D50-472F-A632-B37BFB5ACDA7}" type="datetimeFigureOut">
              <a:rPr lang="es-CO"/>
              <a:pPr>
                <a:defRPr/>
              </a:pPr>
              <a:t>20/06/2023</a:t>
            </a:fld>
            <a:endParaRPr lang="es-CO" dirty="0"/>
          </a:p>
        </p:txBody>
      </p:sp>
      <p:sp>
        <p:nvSpPr>
          <p:cNvPr id="5" name="Footer Placeholder 4"/>
          <p:cNvSpPr>
            <a:spLocks noGrp="1"/>
          </p:cNvSpPr>
          <p:nvPr>
            <p:ph type="ftr" sz="quarter" idx="11"/>
          </p:nvPr>
        </p:nvSpPr>
        <p:spPr/>
        <p:txBody>
          <a:bodyPr/>
          <a:lstStyle>
            <a:lvl1pPr>
              <a:defRPr/>
            </a:lvl1pPr>
          </a:lstStyle>
          <a:p>
            <a:pPr>
              <a:defRPr/>
            </a:pPr>
            <a:endParaRPr lang="es-CO" dirty="0"/>
          </a:p>
        </p:txBody>
      </p:sp>
      <p:sp>
        <p:nvSpPr>
          <p:cNvPr id="6" name="Slide Number Placeholder 5"/>
          <p:cNvSpPr>
            <a:spLocks noGrp="1"/>
          </p:cNvSpPr>
          <p:nvPr>
            <p:ph type="sldNum" sz="quarter" idx="12"/>
          </p:nvPr>
        </p:nvSpPr>
        <p:spPr/>
        <p:txBody>
          <a:bodyPr/>
          <a:lstStyle>
            <a:lvl1pPr>
              <a:defRPr/>
            </a:lvl1pPr>
          </a:lstStyle>
          <a:p>
            <a:fld id="{760FBE22-D79E-48CB-AACD-32B7EC0E3CC3}" type="slidenum">
              <a:rPr lang="es-CO"/>
              <a:pPr/>
              <a:t>‹Nº›</a:t>
            </a:fld>
            <a:endParaRPr lang="es-CO" dirty="0"/>
          </a:p>
        </p:txBody>
      </p:sp>
    </p:spTree>
    <p:extLst>
      <p:ext uri="{BB962C8B-B14F-4D97-AF65-F5344CB8AC3E}">
        <p14:creationId xmlns:p14="http://schemas.microsoft.com/office/powerpoint/2010/main" val="2294398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lvl1pPr>
              <a:defRPr/>
            </a:lvl1pPr>
          </a:lstStyle>
          <a:p>
            <a:pPr>
              <a:defRPr/>
            </a:pPr>
            <a:fld id="{895F3325-2AF5-4653-BE84-E00F28740480}" type="datetimeFigureOut">
              <a:rPr lang="es-CO"/>
              <a:pPr>
                <a:defRPr/>
              </a:pPr>
              <a:t>20/06/2023</a:t>
            </a:fld>
            <a:endParaRPr lang="es-CO" dirty="0"/>
          </a:p>
        </p:txBody>
      </p:sp>
      <p:sp>
        <p:nvSpPr>
          <p:cNvPr id="5" name="Footer Placeholder 4"/>
          <p:cNvSpPr>
            <a:spLocks noGrp="1"/>
          </p:cNvSpPr>
          <p:nvPr>
            <p:ph type="ftr" sz="quarter" idx="11"/>
          </p:nvPr>
        </p:nvSpPr>
        <p:spPr/>
        <p:txBody>
          <a:bodyPr/>
          <a:lstStyle>
            <a:lvl1pPr>
              <a:defRPr/>
            </a:lvl1pPr>
          </a:lstStyle>
          <a:p>
            <a:pPr>
              <a:defRPr/>
            </a:pPr>
            <a:endParaRPr lang="es-CO" dirty="0"/>
          </a:p>
        </p:txBody>
      </p:sp>
      <p:sp>
        <p:nvSpPr>
          <p:cNvPr id="6" name="Slide Number Placeholder 5"/>
          <p:cNvSpPr>
            <a:spLocks noGrp="1"/>
          </p:cNvSpPr>
          <p:nvPr>
            <p:ph type="sldNum" sz="quarter" idx="12"/>
          </p:nvPr>
        </p:nvSpPr>
        <p:spPr/>
        <p:txBody>
          <a:bodyPr/>
          <a:lstStyle>
            <a:lvl1pPr>
              <a:defRPr/>
            </a:lvl1pPr>
          </a:lstStyle>
          <a:p>
            <a:fld id="{8F3928B3-2012-4EF0-972A-B708EEF6F829}" type="slidenum">
              <a:rPr lang="es-CO"/>
              <a:pPr/>
              <a:t>‹Nº›</a:t>
            </a:fld>
            <a:endParaRPr lang="es-CO" dirty="0"/>
          </a:p>
        </p:txBody>
      </p:sp>
    </p:spTree>
    <p:extLst>
      <p:ext uri="{BB962C8B-B14F-4D97-AF65-F5344CB8AC3E}">
        <p14:creationId xmlns:p14="http://schemas.microsoft.com/office/powerpoint/2010/main" val="2849265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3"/>
          <p:cNvSpPr>
            <a:spLocks noGrp="1"/>
          </p:cNvSpPr>
          <p:nvPr>
            <p:ph type="dt" sz="half" idx="10"/>
          </p:nvPr>
        </p:nvSpPr>
        <p:spPr/>
        <p:txBody>
          <a:bodyPr/>
          <a:lstStyle>
            <a:lvl1pPr>
              <a:defRPr/>
            </a:lvl1pPr>
          </a:lstStyle>
          <a:p>
            <a:pPr>
              <a:defRPr/>
            </a:pPr>
            <a:fld id="{EEEAFF49-62C7-4BD9-9FF3-06FB99169112}" type="datetimeFigureOut">
              <a:rPr lang="es-CO"/>
              <a:pPr>
                <a:defRPr/>
              </a:pPr>
              <a:t>20/06/2023</a:t>
            </a:fld>
            <a:endParaRPr lang="es-CO" dirty="0"/>
          </a:p>
        </p:txBody>
      </p:sp>
      <p:sp>
        <p:nvSpPr>
          <p:cNvPr id="6" name="Footer Placeholder 4"/>
          <p:cNvSpPr>
            <a:spLocks noGrp="1"/>
          </p:cNvSpPr>
          <p:nvPr>
            <p:ph type="ftr" sz="quarter" idx="11"/>
          </p:nvPr>
        </p:nvSpPr>
        <p:spPr/>
        <p:txBody>
          <a:bodyPr/>
          <a:lstStyle>
            <a:lvl1pPr>
              <a:defRPr/>
            </a:lvl1pPr>
          </a:lstStyle>
          <a:p>
            <a:pPr>
              <a:defRPr/>
            </a:pPr>
            <a:endParaRPr lang="es-CO" dirty="0"/>
          </a:p>
        </p:txBody>
      </p:sp>
      <p:sp>
        <p:nvSpPr>
          <p:cNvPr id="7" name="Slide Number Placeholder 5"/>
          <p:cNvSpPr>
            <a:spLocks noGrp="1"/>
          </p:cNvSpPr>
          <p:nvPr>
            <p:ph type="sldNum" sz="quarter" idx="12"/>
          </p:nvPr>
        </p:nvSpPr>
        <p:spPr/>
        <p:txBody>
          <a:bodyPr/>
          <a:lstStyle>
            <a:lvl1pPr>
              <a:defRPr/>
            </a:lvl1pPr>
          </a:lstStyle>
          <a:p>
            <a:fld id="{C4BA36AD-6C26-4F0D-8A66-BC52E6BA2AA3}" type="slidenum">
              <a:rPr lang="es-CO"/>
              <a:pPr/>
              <a:t>‹Nº›</a:t>
            </a:fld>
            <a:endParaRPr lang="es-CO" dirty="0"/>
          </a:p>
        </p:txBody>
      </p:sp>
    </p:spTree>
    <p:extLst>
      <p:ext uri="{BB962C8B-B14F-4D97-AF65-F5344CB8AC3E}">
        <p14:creationId xmlns:p14="http://schemas.microsoft.com/office/powerpoint/2010/main" val="1321104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3"/>
          <p:cNvSpPr>
            <a:spLocks noGrp="1"/>
          </p:cNvSpPr>
          <p:nvPr>
            <p:ph type="dt" sz="half" idx="10"/>
          </p:nvPr>
        </p:nvSpPr>
        <p:spPr/>
        <p:txBody>
          <a:bodyPr/>
          <a:lstStyle>
            <a:lvl1pPr>
              <a:defRPr/>
            </a:lvl1pPr>
          </a:lstStyle>
          <a:p>
            <a:pPr>
              <a:defRPr/>
            </a:pPr>
            <a:fld id="{A6D4CA12-471A-4D4F-A98D-F49F662D25ED}" type="datetimeFigureOut">
              <a:rPr lang="es-CO"/>
              <a:pPr>
                <a:defRPr/>
              </a:pPr>
              <a:t>20/06/2023</a:t>
            </a:fld>
            <a:endParaRPr lang="es-CO" dirty="0"/>
          </a:p>
        </p:txBody>
      </p:sp>
      <p:sp>
        <p:nvSpPr>
          <p:cNvPr id="8" name="Footer Placeholder 4"/>
          <p:cNvSpPr>
            <a:spLocks noGrp="1"/>
          </p:cNvSpPr>
          <p:nvPr>
            <p:ph type="ftr" sz="quarter" idx="11"/>
          </p:nvPr>
        </p:nvSpPr>
        <p:spPr/>
        <p:txBody>
          <a:bodyPr/>
          <a:lstStyle>
            <a:lvl1pPr>
              <a:defRPr/>
            </a:lvl1pPr>
          </a:lstStyle>
          <a:p>
            <a:pPr>
              <a:defRPr/>
            </a:pPr>
            <a:endParaRPr lang="es-CO" dirty="0"/>
          </a:p>
        </p:txBody>
      </p:sp>
      <p:sp>
        <p:nvSpPr>
          <p:cNvPr id="9" name="Slide Number Placeholder 5"/>
          <p:cNvSpPr>
            <a:spLocks noGrp="1"/>
          </p:cNvSpPr>
          <p:nvPr>
            <p:ph type="sldNum" sz="quarter" idx="12"/>
          </p:nvPr>
        </p:nvSpPr>
        <p:spPr/>
        <p:txBody>
          <a:bodyPr/>
          <a:lstStyle>
            <a:lvl1pPr>
              <a:defRPr/>
            </a:lvl1pPr>
          </a:lstStyle>
          <a:p>
            <a:fld id="{7AB22F27-5A33-4552-858B-9FAFEA032D2D}" type="slidenum">
              <a:rPr lang="es-CO"/>
              <a:pPr/>
              <a:t>‹Nº›</a:t>
            </a:fld>
            <a:endParaRPr lang="es-CO" dirty="0"/>
          </a:p>
        </p:txBody>
      </p:sp>
    </p:spTree>
    <p:extLst>
      <p:ext uri="{BB962C8B-B14F-4D97-AF65-F5344CB8AC3E}">
        <p14:creationId xmlns:p14="http://schemas.microsoft.com/office/powerpoint/2010/main" val="20907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3"/>
          <p:cNvSpPr>
            <a:spLocks noGrp="1"/>
          </p:cNvSpPr>
          <p:nvPr>
            <p:ph type="dt" sz="half" idx="10"/>
          </p:nvPr>
        </p:nvSpPr>
        <p:spPr/>
        <p:txBody>
          <a:bodyPr/>
          <a:lstStyle>
            <a:lvl1pPr>
              <a:defRPr/>
            </a:lvl1pPr>
          </a:lstStyle>
          <a:p>
            <a:pPr>
              <a:defRPr/>
            </a:pPr>
            <a:fld id="{8321A522-53DA-4227-833E-891A39A41DB6}" type="datetimeFigureOut">
              <a:rPr lang="es-CO"/>
              <a:pPr>
                <a:defRPr/>
              </a:pPr>
              <a:t>20/06/2023</a:t>
            </a:fld>
            <a:endParaRPr lang="es-CO" dirty="0"/>
          </a:p>
        </p:txBody>
      </p:sp>
      <p:sp>
        <p:nvSpPr>
          <p:cNvPr id="4" name="Footer Placeholder 4"/>
          <p:cNvSpPr>
            <a:spLocks noGrp="1"/>
          </p:cNvSpPr>
          <p:nvPr>
            <p:ph type="ftr" sz="quarter" idx="11"/>
          </p:nvPr>
        </p:nvSpPr>
        <p:spPr/>
        <p:txBody>
          <a:bodyPr/>
          <a:lstStyle>
            <a:lvl1pPr>
              <a:defRPr/>
            </a:lvl1pPr>
          </a:lstStyle>
          <a:p>
            <a:pPr>
              <a:defRPr/>
            </a:pPr>
            <a:endParaRPr lang="es-CO" dirty="0"/>
          </a:p>
        </p:txBody>
      </p:sp>
      <p:sp>
        <p:nvSpPr>
          <p:cNvPr id="5" name="Slide Number Placeholder 5"/>
          <p:cNvSpPr>
            <a:spLocks noGrp="1"/>
          </p:cNvSpPr>
          <p:nvPr>
            <p:ph type="sldNum" sz="quarter" idx="12"/>
          </p:nvPr>
        </p:nvSpPr>
        <p:spPr/>
        <p:txBody>
          <a:bodyPr/>
          <a:lstStyle>
            <a:lvl1pPr>
              <a:defRPr/>
            </a:lvl1pPr>
          </a:lstStyle>
          <a:p>
            <a:fld id="{8EFA7419-EF76-4698-B9CF-8CB386EDDC28}" type="slidenum">
              <a:rPr lang="es-CO"/>
              <a:pPr/>
              <a:t>‹Nº›</a:t>
            </a:fld>
            <a:endParaRPr lang="es-CO" dirty="0"/>
          </a:p>
        </p:txBody>
      </p:sp>
    </p:spTree>
    <p:extLst>
      <p:ext uri="{BB962C8B-B14F-4D97-AF65-F5344CB8AC3E}">
        <p14:creationId xmlns:p14="http://schemas.microsoft.com/office/powerpoint/2010/main" val="1673014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F518AD6-35E9-4702-85EE-C055582D0306}" type="datetimeFigureOut">
              <a:rPr lang="es-CO"/>
              <a:pPr>
                <a:defRPr/>
              </a:pPr>
              <a:t>20/06/2023</a:t>
            </a:fld>
            <a:endParaRPr lang="es-CO" dirty="0"/>
          </a:p>
        </p:txBody>
      </p:sp>
      <p:sp>
        <p:nvSpPr>
          <p:cNvPr id="3" name="Footer Placeholder 4"/>
          <p:cNvSpPr>
            <a:spLocks noGrp="1"/>
          </p:cNvSpPr>
          <p:nvPr>
            <p:ph type="ftr" sz="quarter" idx="11"/>
          </p:nvPr>
        </p:nvSpPr>
        <p:spPr/>
        <p:txBody>
          <a:bodyPr/>
          <a:lstStyle>
            <a:lvl1pPr>
              <a:defRPr/>
            </a:lvl1pPr>
          </a:lstStyle>
          <a:p>
            <a:pPr>
              <a:defRPr/>
            </a:pPr>
            <a:endParaRPr lang="es-CO" dirty="0"/>
          </a:p>
        </p:txBody>
      </p:sp>
      <p:sp>
        <p:nvSpPr>
          <p:cNvPr id="4" name="Slide Number Placeholder 5"/>
          <p:cNvSpPr>
            <a:spLocks noGrp="1"/>
          </p:cNvSpPr>
          <p:nvPr>
            <p:ph type="sldNum" sz="quarter" idx="12"/>
          </p:nvPr>
        </p:nvSpPr>
        <p:spPr/>
        <p:txBody>
          <a:bodyPr/>
          <a:lstStyle>
            <a:lvl1pPr>
              <a:defRPr/>
            </a:lvl1pPr>
          </a:lstStyle>
          <a:p>
            <a:fld id="{90FD72C9-0259-4B24-B207-C2F23B930272}" type="slidenum">
              <a:rPr lang="es-CO"/>
              <a:pPr/>
              <a:t>‹Nº›</a:t>
            </a:fld>
            <a:endParaRPr lang="es-CO" dirty="0"/>
          </a:p>
        </p:txBody>
      </p:sp>
    </p:spTree>
    <p:extLst>
      <p:ext uri="{BB962C8B-B14F-4D97-AF65-F5344CB8AC3E}">
        <p14:creationId xmlns:p14="http://schemas.microsoft.com/office/powerpoint/2010/main" val="1580050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3"/>
          <p:cNvSpPr>
            <a:spLocks noGrp="1"/>
          </p:cNvSpPr>
          <p:nvPr>
            <p:ph type="dt" sz="half" idx="10"/>
          </p:nvPr>
        </p:nvSpPr>
        <p:spPr/>
        <p:txBody>
          <a:bodyPr/>
          <a:lstStyle>
            <a:lvl1pPr>
              <a:defRPr/>
            </a:lvl1pPr>
          </a:lstStyle>
          <a:p>
            <a:pPr>
              <a:defRPr/>
            </a:pPr>
            <a:fld id="{ABF3A120-E580-4CB1-BEB3-0987134E5475}" type="datetimeFigureOut">
              <a:rPr lang="es-CO"/>
              <a:pPr>
                <a:defRPr/>
              </a:pPr>
              <a:t>20/06/2023</a:t>
            </a:fld>
            <a:endParaRPr lang="es-CO" dirty="0"/>
          </a:p>
        </p:txBody>
      </p:sp>
      <p:sp>
        <p:nvSpPr>
          <p:cNvPr id="6" name="Footer Placeholder 4"/>
          <p:cNvSpPr>
            <a:spLocks noGrp="1"/>
          </p:cNvSpPr>
          <p:nvPr>
            <p:ph type="ftr" sz="quarter" idx="11"/>
          </p:nvPr>
        </p:nvSpPr>
        <p:spPr/>
        <p:txBody>
          <a:bodyPr/>
          <a:lstStyle>
            <a:lvl1pPr>
              <a:defRPr/>
            </a:lvl1pPr>
          </a:lstStyle>
          <a:p>
            <a:pPr>
              <a:defRPr/>
            </a:pPr>
            <a:endParaRPr lang="es-CO" dirty="0"/>
          </a:p>
        </p:txBody>
      </p:sp>
      <p:sp>
        <p:nvSpPr>
          <p:cNvPr id="7" name="Slide Number Placeholder 5"/>
          <p:cNvSpPr>
            <a:spLocks noGrp="1"/>
          </p:cNvSpPr>
          <p:nvPr>
            <p:ph type="sldNum" sz="quarter" idx="12"/>
          </p:nvPr>
        </p:nvSpPr>
        <p:spPr/>
        <p:txBody>
          <a:bodyPr/>
          <a:lstStyle>
            <a:lvl1pPr>
              <a:defRPr/>
            </a:lvl1pPr>
          </a:lstStyle>
          <a:p>
            <a:fld id="{8581CDFC-F029-4164-AB32-986FE8BDA1F4}" type="slidenum">
              <a:rPr lang="es-CO"/>
              <a:pPr/>
              <a:t>‹Nº›</a:t>
            </a:fld>
            <a:endParaRPr lang="es-CO" dirty="0"/>
          </a:p>
        </p:txBody>
      </p:sp>
    </p:spTree>
    <p:extLst>
      <p:ext uri="{BB962C8B-B14F-4D97-AF65-F5344CB8AC3E}">
        <p14:creationId xmlns:p14="http://schemas.microsoft.com/office/powerpoint/2010/main" val="1689384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dirty="0"/>
              <a:t>Haga clic en el icono para agregar una imagen</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3"/>
          <p:cNvSpPr>
            <a:spLocks noGrp="1"/>
          </p:cNvSpPr>
          <p:nvPr>
            <p:ph type="dt" sz="half" idx="10"/>
          </p:nvPr>
        </p:nvSpPr>
        <p:spPr/>
        <p:txBody>
          <a:bodyPr/>
          <a:lstStyle>
            <a:lvl1pPr>
              <a:defRPr/>
            </a:lvl1pPr>
          </a:lstStyle>
          <a:p>
            <a:pPr>
              <a:defRPr/>
            </a:pPr>
            <a:fld id="{20A02347-B10C-4954-B77A-0E9A30B91E29}" type="datetimeFigureOut">
              <a:rPr lang="es-CO"/>
              <a:pPr>
                <a:defRPr/>
              </a:pPr>
              <a:t>20/06/2023</a:t>
            </a:fld>
            <a:endParaRPr lang="es-CO" dirty="0"/>
          </a:p>
        </p:txBody>
      </p:sp>
      <p:sp>
        <p:nvSpPr>
          <p:cNvPr id="6" name="Footer Placeholder 4"/>
          <p:cNvSpPr>
            <a:spLocks noGrp="1"/>
          </p:cNvSpPr>
          <p:nvPr>
            <p:ph type="ftr" sz="quarter" idx="11"/>
          </p:nvPr>
        </p:nvSpPr>
        <p:spPr/>
        <p:txBody>
          <a:bodyPr/>
          <a:lstStyle>
            <a:lvl1pPr>
              <a:defRPr/>
            </a:lvl1pPr>
          </a:lstStyle>
          <a:p>
            <a:pPr>
              <a:defRPr/>
            </a:pPr>
            <a:endParaRPr lang="es-CO" dirty="0"/>
          </a:p>
        </p:txBody>
      </p:sp>
      <p:sp>
        <p:nvSpPr>
          <p:cNvPr id="7" name="Slide Number Placeholder 5"/>
          <p:cNvSpPr>
            <a:spLocks noGrp="1"/>
          </p:cNvSpPr>
          <p:nvPr>
            <p:ph type="sldNum" sz="quarter" idx="12"/>
          </p:nvPr>
        </p:nvSpPr>
        <p:spPr/>
        <p:txBody>
          <a:bodyPr/>
          <a:lstStyle>
            <a:lvl1pPr>
              <a:defRPr/>
            </a:lvl1pPr>
          </a:lstStyle>
          <a:p>
            <a:fld id="{FA50D153-F542-4615-9857-3199DFD1238E}" type="slidenum">
              <a:rPr lang="es-CO"/>
              <a:pPr/>
              <a:t>‹Nº›</a:t>
            </a:fld>
            <a:endParaRPr lang="es-CO" dirty="0"/>
          </a:p>
        </p:txBody>
      </p:sp>
    </p:spTree>
    <p:extLst>
      <p:ext uri="{BB962C8B-B14F-4D97-AF65-F5344CB8AC3E}">
        <p14:creationId xmlns:p14="http://schemas.microsoft.com/office/powerpoint/2010/main" val="3808475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t>Haga clic para modificar el estilo de título del patrón</a:t>
            </a:r>
            <a:endParaRPr lang="en-US"/>
          </a:p>
        </p:txBody>
      </p:sp>
      <p:sp>
        <p:nvSpPr>
          <p:cNvPr id="1027" name="Text Placeholder 2"/>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51CE2688-4BF6-43F1-BD05-76CFEC8C651B}" type="datetimeFigureOut">
              <a:rPr lang="es-CO"/>
              <a:pPr>
                <a:defRPr/>
              </a:pPr>
              <a:t>20/06/2023</a:t>
            </a:fld>
            <a:endParaRPr lang="es-CO"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s-CO"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3533C4FF-096B-4662-9C4C-05B075C78C67}" type="slidenum">
              <a:rPr lang="es-CO"/>
              <a:pPr/>
              <a:t>‹Nº›</a:t>
            </a:fld>
            <a:endParaRPr lang="es-CO"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itchFamily="34" charset="0"/>
        </a:defRPr>
      </a:lvl2pPr>
      <a:lvl3pPr algn="l" rtl="0" eaLnBrk="1" fontAlgn="base" hangingPunct="1">
        <a:lnSpc>
          <a:spcPct val="90000"/>
        </a:lnSpc>
        <a:spcBef>
          <a:spcPct val="0"/>
        </a:spcBef>
        <a:spcAft>
          <a:spcPct val="0"/>
        </a:spcAft>
        <a:defRPr sz="4400">
          <a:solidFill>
            <a:schemeClr val="tx1"/>
          </a:solidFill>
          <a:latin typeface="Calibri Light" pitchFamily="34" charset="0"/>
        </a:defRPr>
      </a:lvl3pPr>
      <a:lvl4pPr algn="l" rtl="0" eaLnBrk="1" fontAlgn="base" hangingPunct="1">
        <a:lnSpc>
          <a:spcPct val="90000"/>
        </a:lnSpc>
        <a:spcBef>
          <a:spcPct val="0"/>
        </a:spcBef>
        <a:spcAft>
          <a:spcPct val="0"/>
        </a:spcAft>
        <a:defRPr sz="4400">
          <a:solidFill>
            <a:schemeClr val="tx1"/>
          </a:solidFill>
          <a:latin typeface="Calibri Light" pitchFamily="34" charset="0"/>
        </a:defRPr>
      </a:lvl4pPr>
      <a:lvl5pPr algn="l" rtl="0" eaLnBrk="1" fontAlgn="base" hangingPunct="1">
        <a:lnSpc>
          <a:spcPct val="90000"/>
        </a:lnSpc>
        <a:spcBef>
          <a:spcPct val="0"/>
        </a:spcBef>
        <a:spcAft>
          <a:spcPct val="0"/>
        </a:spcAft>
        <a:defRPr sz="4400">
          <a:solidFill>
            <a:schemeClr val="tx1"/>
          </a:solidFill>
          <a:latin typeface="Calibri Light"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1" fontAlgn="base" hangingPunct="1">
        <a:lnSpc>
          <a:spcPct val="90000"/>
        </a:lnSpc>
        <a:spcBef>
          <a:spcPts val="1000"/>
        </a:spcBef>
        <a:spcAft>
          <a:spcPct val="0"/>
        </a:spcAft>
        <a:buFont typeface="Arial"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 name="Título 1"/>
          <p:cNvSpPr>
            <a:spLocks noGrp="1"/>
          </p:cNvSpPr>
          <p:nvPr>
            <p:ph type="ctrTitle"/>
          </p:nvPr>
        </p:nvSpPr>
        <p:spPr>
          <a:xfrm>
            <a:off x="282266" y="1178838"/>
            <a:ext cx="8817033" cy="2699266"/>
          </a:xfrm>
        </p:spPr>
        <p:txBody>
          <a:bodyPr/>
          <a:lstStyle/>
          <a:p>
            <a:r>
              <a:rPr lang="es-CO" sz="4000" b="1" dirty="0">
                <a:solidFill>
                  <a:schemeClr val="bg1"/>
                </a:solidFill>
                <a:latin typeface="+mn-lt"/>
              </a:rPr>
              <a:t>COMITÉ DE ÉTICA </a:t>
            </a:r>
            <a:r>
              <a:rPr lang="es-CO" sz="4000" b="1" dirty="0" smtClean="0">
                <a:solidFill>
                  <a:schemeClr val="bg1"/>
                </a:solidFill>
                <a:latin typeface="+mn-lt"/>
              </a:rPr>
              <a:t/>
            </a:r>
            <a:br>
              <a:rPr lang="es-CO" sz="4000" b="1" dirty="0" smtClean="0">
                <a:solidFill>
                  <a:schemeClr val="bg1"/>
                </a:solidFill>
                <a:latin typeface="+mn-lt"/>
              </a:rPr>
            </a:br>
            <a:r>
              <a:rPr lang="es-CO" sz="4000" b="1" dirty="0">
                <a:solidFill>
                  <a:schemeClr val="bg1"/>
                </a:solidFill>
                <a:latin typeface="+mn-lt"/>
              </a:rPr>
              <a:t/>
            </a:r>
            <a:br>
              <a:rPr lang="es-CO" sz="4000" b="1" dirty="0">
                <a:solidFill>
                  <a:schemeClr val="bg1"/>
                </a:solidFill>
                <a:latin typeface="+mn-lt"/>
              </a:rPr>
            </a:br>
            <a:r>
              <a:rPr lang="es-CO" sz="4000" b="1" dirty="0">
                <a:solidFill>
                  <a:schemeClr val="bg1"/>
                </a:solidFill>
                <a:latin typeface="+mn-lt"/>
              </a:rPr>
              <a:t>Clínica Antioquia</a:t>
            </a:r>
            <a:br>
              <a:rPr lang="es-CO" sz="4000" b="1" dirty="0">
                <a:solidFill>
                  <a:schemeClr val="bg1"/>
                </a:solidFill>
                <a:latin typeface="+mn-lt"/>
              </a:rPr>
            </a:br>
            <a:r>
              <a:rPr lang="es-CO" sz="4000" b="1" dirty="0">
                <a:solidFill>
                  <a:schemeClr val="bg1"/>
                </a:solidFill>
                <a:latin typeface="+mn-lt"/>
              </a:rPr>
              <a:t>Sede Sur</a:t>
            </a:r>
            <a:br>
              <a:rPr lang="es-CO" sz="4000" b="1" dirty="0">
                <a:solidFill>
                  <a:schemeClr val="bg1"/>
                </a:solidFill>
                <a:latin typeface="+mn-lt"/>
              </a:rPr>
            </a:br>
            <a:r>
              <a:rPr lang="es-CO" sz="4000" b="1" dirty="0" smtClean="0">
                <a:solidFill>
                  <a:schemeClr val="bg1"/>
                </a:solidFill>
                <a:latin typeface="+mn-lt"/>
              </a:rPr>
              <a:t>Junio 2023</a:t>
            </a:r>
            <a:r>
              <a:rPr lang="es-CO" sz="4000" dirty="0">
                <a:latin typeface="+mn-lt"/>
              </a:rPr>
              <a:t> </a:t>
            </a:r>
            <a:endParaRPr lang="es-CO" sz="4000" b="1" dirty="0">
              <a:solidFill>
                <a:schemeClr val="bg1"/>
              </a:solidFill>
              <a:effectLst>
                <a:outerShdw blurRad="38100" dist="38100" dir="2700000" algn="tl">
                  <a:srgbClr val="000000">
                    <a:alpha val="43137"/>
                  </a:srgbClr>
                </a:outerShdw>
              </a:effectLst>
              <a:latin typeface="+mn-lt"/>
              <a:cs typeface="Arial" pitchFamily="34" charset="0"/>
            </a:endParaRPr>
          </a:p>
        </p:txBody>
      </p:sp>
      <p:sp>
        <p:nvSpPr>
          <p:cNvPr id="8" name="2 Subtítulo"/>
          <p:cNvSpPr>
            <a:spLocks noGrp="1"/>
          </p:cNvSpPr>
          <p:nvPr>
            <p:ph type="subTitle" idx="1"/>
          </p:nvPr>
        </p:nvSpPr>
        <p:spPr>
          <a:xfrm rot="10800000" flipV="1">
            <a:off x="1584960" y="4718621"/>
            <a:ext cx="6510528" cy="1499299"/>
          </a:xfrm>
        </p:spPr>
        <p:txBody>
          <a:bodyPr>
            <a:noAutofit/>
          </a:bodyPr>
          <a:lstStyle/>
          <a:p>
            <a:pPr eaLnBrk="1" hangingPunct="1">
              <a:defRPr/>
            </a:pPr>
            <a:r>
              <a:rPr lang="es-MX" sz="3200" dirty="0" smtClean="0">
                <a:solidFill>
                  <a:schemeClr val="bg1"/>
                </a:solidFill>
                <a:latin typeface="Oceania"/>
              </a:rPr>
              <a:t>Susana Mesa B- Aux. ACP </a:t>
            </a:r>
            <a:r>
              <a:rPr lang="es-MX" sz="3200" dirty="0" err="1" smtClean="0">
                <a:solidFill>
                  <a:schemeClr val="bg1"/>
                </a:solidFill>
                <a:latin typeface="Oceania"/>
              </a:rPr>
              <a:t>yYessica</a:t>
            </a:r>
            <a:r>
              <a:rPr lang="es-MX" sz="3200" dirty="0" smtClean="0">
                <a:solidFill>
                  <a:schemeClr val="bg1"/>
                </a:solidFill>
                <a:latin typeface="Oceania"/>
              </a:rPr>
              <a:t> González- Líder ACP</a:t>
            </a:r>
            <a:endParaRPr lang="es-CO" sz="3200" dirty="0">
              <a:solidFill>
                <a:schemeClr val="bg1"/>
              </a:solidFill>
              <a:latin typeface="Oceania"/>
            </a:endParaRPr>
          </a:p>
          <a:p>
            <a:r>
              <a:rPr lang="es-MX" sz="3200" dirty="0"/>
              <a:t/>
            </a:r>
            <a:br>
              <a:rPr lang="es-MX" sz="3200" dirty="0"/>
            </a:br>
            <a:r>
              <a:rPr lang="es-MX" sz="3200" dirty="0"/>
              <a:t/>
            </a:r>
            <a:br>
              <a:rPr lang="es-MX" sz="3200" dirty="0"/>
            </a:br>
            <a:endParaRPr lang="es-CO" sz="3200" dirty="0">
              <a:solidFill>
                <a:schemeClr val="bg1"/>
              </a:solidFill>
              <a:latin typeface="Oceania"/>
            </a:endParaRPr>
          </a:p>
          <a:p>
            <a:pPr eaLnBrk="1" hangingPunct="1">
              <a:defRPr/>
            </a:pPr>
            <a:endParaRPr lang="es-CO" sz="3200" dirty="0">
              <a:solidFill>
                <a:schemeClr val="bg1"/>
              </a:solidFill>
              <a:latin typeface="Oceania"/>
            </a:endParaRPr>
          </a:p>
          <a:p>
            <a:pPr eaLnBrk="1" hangingPunct="1">
              <a:defRPr/>
            </a:pPr>
            <a:endParaRPr lang="es-CO" sz="3200" dirty="0">
              <a:solidFill>
                <a:schemeClr val="bg1"/>
              </a:solidFill>
              <a:latin typeface="Oceania"/>
            </a:endParaRPr>
          </a:p>
        </p:txBody>
      </p:sp>
      <p:sp>
        <p:nvSpPr>
          <p:cNvPr id="3" name="2 Rectángulo"/>
          <p:cNvSpPr/>
          <p:nvPr/>
        </p:nvSpPr>
        <p:spPr>
          <a:xfrm flipH="1">
            <a:off x="6602709" y="3613666"/>
            <a:ext cx="1044999" cy="369332"/>
          </a:xfrm>
          <a:prstGeom prst="rect">
            <a:avLst/>
          </a:prstGeom>
        </p:spPr>
        <p:txBody>
          <a:bodyPr wrap="square">
            <a:spAutoFit/>
          </a:bodyPr>
          <a:lstStyle/>
          <a:p>
            <a:r>
              <a:rPr lang="es-CO" dirty="0"/>
              <a:t> </a:t>
            </a:r>
          </a:p>
        </p:txBody>
      </p:sp>
      <p:sp>
        <p:nvSpPr>
          <p:cNvPr id="4" name="3 Rectángulo"/>
          <p:cNvSpPr/>
          <p:nvPr/>
        </p:nvSpPr>
        <p:spPr>
          <a:xfrm>
            <a:off x="4453217" y="3244334"/>
            <a:ext cx="237566" cy="369332"/>
          </a:xfrm>
          <a:prstGeom prst="rect">
            <a:avLst/>
          </a:prstGeom>
        </p:spPr>
        <p:txBody>
          <a:bodyPr wrap="none">
            <a:spAutoFit/>
          </a:bodyPr>
          <a:lstStyle/>
          <a:p>
            <a:r>
              <a:rPr lang="es-CO" dirty="0"/>
              <a:t> </a:t>
            </a:r>
          </a:p>
        </p:txBody>
      </p:sp>
      <p:sp>
        <p:nvSpPr>
          <p:cNvPr id="5" name="4 Rectángulo"/>
          <p:cNvSpPr/>
          <p:nvPr/>
        </p:nvSpPr>
        <p:spPr>
          <a:xfrm>
            <a:off x="4453217" y="3244334"/>
            <a:ext cx="237566" cy="369332"/>
          </a:xfrm>
          <a:prstGeom prst="rect">
            <a:avLst/>
          </a:prstGeom>
        </p:spPr>
        <p:txBody>
          <a:bodyPr wrap="none">
            <a:spAutoFit/>
          </a:bodyPr>
          <a:lstStyle/>
          <a:p>
            <a:r>
              <a:rPr lang="es-CO" dirty="0"/>
              <a:t> </a:t>
            </a:r>
          </a:p>
        </p:txBody>
      </p:sp>
      <p:sp>
        <p:nvSpPr>
          <p:cNvPr id="9" name="8 Rectángulo"/>
          <p:cNvSpPr/>
          <p:nvPr/>
        </p:nvSpPr>
        <p:spPr>
          <a:xfrm>
            <a:off x="4453217" y="3244334"/>
            <a:ext cx="237566" cy="369332"/>
          </a:xfrm>
          <a:prstGeom prst="rect">
            <a:avLst/>
          </a:prstGeom>
        </p:spPr>
        <p:txBody>
          <a:bodyPr wrap="none">
            <a:spAutoFit/>
          </a:bodyPr>
          <a:lstStyle/>
          <a:p>
            <a:r>
              <a:rPr lang="es-CO" dirty="0"/>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Rectángulo"/>
          <p:cNvSpPr/>
          <p:nvPr/>
        </p:nvSpPr>
        <p:spPr>
          <a:xfrm>
            <a:off x="357210" y="445564"/>
            <a:ext cx="8603910" cy="2369880"/>
          </a:xfrm>
          <a:prstGeom prst="rect">
            <a:avLst/>
          </a:prstGeom>
        </p:spPr>
        <p:txBody>
          <a:bodyPr wrap="square">
            <a:spAutoFit/>
          </a:bodyPr>
          <a:lstStyle/>
          <a:p>
            <a:pPr algn="ctr"/>
            <a:r>
              <a:rPr lang="es-MX" sz="3600" b="1" dirty="0" smtClean="0">
                <a:solidFill>
                  <a:srgbClr val="009999"/>
                </a:solidFill>
                <a:latin typeface="+mn-lt"/>
              </a:rPr>
              <a:t>SUGERENCIAS</a:t>
            </a:r>
          </a:p>
          <a:p>
            <a:pPr algn="just"/>
            <a:endParaRPr lang="es-MX" b="1" dirty="0" smtClean="0">
              <a:effectLst>
                <a:outerShdw blurRad="38100" dist="38100" dir="2700000" algn="tl">
                  <a:srgbClr val="000000">
                    <a:alpha val="43137"/>
                  </a:srgbClr>
                </a:outerShdw>
              </a:effectLst>
              <a:latin typeface="+mn-lt"/>
            </a:endParaRPr>
          </a:p>
          <a:p>
            <a:pPr algn="just"/>
            <a:r>
              <a:rPr lang="es-MX" sz="1600" dirty="0">
                <a:latin typeface="+mn-lt"/>
                <a:cs typeface="Arial" pitchFamily="34" charset="0"/>
              </a:rPr>
              <a:t>Durante el mes </a:t>
            </a:r>
            <a:r>
              <a:rPr lang="es-MX" sz="1600" dirty="0" smtClean="0">
                <a:latin typeface="+mn-lt"/>
                <a:cs typeface="Arial" pitchFamily="34" charset="0"/>
              </a:rPr>
              <a:t>de Mayo se </a:t>
            </a:r>
            <a:r>
              <a:rPr lang="es-MX" sz="1600" dirty="0">
                <a:latin typeface="+mn-lt"/>
                <a:cs typeface="Arial" pitchFamily="34" charset="0"/>
              </a:rPr>
              <a:t>recibieron </a:t>
            </a:r>
            <a:r>
              <a:rPr lang="es-MX" sz="1600" b="1" dirty="0">
                <a:solidFill>
                  <a:srgbClr val="009999"/>
                </a:solidFill>
                <a:latin typeface="+mn-lt"/>
                <a:cs typeface="Arial" pitchFamily="34" charset="0"/>
              </a:rPr>
              <a:t>7</a:t>
            </a:r>
            <a:r>
              <a:rPr lang="es-MX" sz="1600" dirty="0" smtClean="0">
                <a:latin typeface="+mn-lt"/>
                <a:cs typeface="Arial" pitchFamily="34" charset="0"/>
              </a:rPr>
              <a:t> sugerencias </a:t>
            </a:r>
            <a:r>
              <a:rPr lang="es-MX" sz="1600" dirty="0">
                <a:latin typeface="+mn-lt"/>
                <a:cs typeface="Arial" pitchFamily="34" charset="0"/>
              </a:rPr>
              <a:t>por parte de los usuarios, </a:t>
            </a:r>
            <a:r>
              <a:rPr lang="es-MX" sz="1600" dirty="0" smtClean="0">
                <a:latin typeface="+mn-lt"/>
                <a:cs typeface="Arial" pitchFamily="34" charset="0"/>
              </a:rPr>
              <a:t>las cuales corresponden al</a:t>
            </a:r>
            <a:r>
              <a:rPr lang="es-MX" sz="1600" dirty="0">
                <a:latin typeface="+mn-lt"/>
                <a:cs typeface="Arial" pitchFamily="34" charset="0"/>
              </a:rPr>
              <a:t>  </a:t>
            </a:r>
            <a:r>
              <a:rPr lang="es-MX" sz="1600" b="1" dirty="0">
                <a:solidFill>
                  <a:srgbClr val="009999"/>
                </a:solidFill>
                <a:latin typeface="+mn-lt"/>
                <a:cs typeface="Arial" pitchFamily="34" charset="0"/>
              </a:rPr>
              <a:t>3</a:t>
            </a:r>
            <a:r>
              <a:rPr lang="es-MX" sz="1600" b="1" dirty="0" smtClean="0">
                <a:solidFill>
                  <a:srgbClr val="009999"/>
                </a:solidFill>
                <a:latin typeface="+mn-lt"/>
                <a:cs typeface="Arial" pitchFamily="34" charset="0"/>
              </a:rPr>
              <a:t>%</a:t>
            </a:r>
            <a:r>
              <a:rPr lang="es-MX" sz="1600" dirty="0" smtClean="0">
                <a:solidFill>
                  <a:srgbClr val="009999"/>
                </a:solidFill>
                <a:latin typeface="+mn-lt"/>
                <a:cs typeface="Arial" pitchFamily="34" charset="0"/>
              </a:rPr>
              <a:t> </a:t>
            </a:r>
            <a:r>
              <a:rPr lang="es-MX" sz="1600" dirty="0">
                <a:latin typeface="+mn-lt"/>
                <a:cs typeface="Arial" pitchFamily="34" charset="0"/>
              </a:rPr>
              <a:t>de las manifestaciones del </a:t>
            </a:r>
            <a:r>
              <a:rPr lang="es-MX" sz="1600" dirty="0" smtClean="0">
                <a:latin typeface="+mn-lt"/>
                <a:cs typeface="Arial" pitchFamily="34" charset="0"/>
              </a:rPr>
              <a:t>mes.</a:t>
            </a:r>
            <a:endParaRPr lang="es-MX" sz="1600" dirty="0">
              <a:latin typeface="+mn-lt"/>
              <a:cs typeface="Arial" pitchFamily="34" charset="0"/>
            </a:endParaRPr>
          </a:p>
          <a:p>
            <a:r>
              <a:rPr lang="es-MX" sz="3200" dirty="0"/>
              <a:t/>
            </a:r>
            <a:br>
              <a:rPr lang="es-MX" sz="3200" dirty="0"/>
            </a:br>
            <a:endParaRPr lang="es-MX" sz="3000" b="1" dirty="0">
              <a:effectLst>
                <a:outerShdw blurRad="38100" dist="38100" dir="2700000" algn="tl">
                  <a:srgbClr val="000000">
                    <a:alpha val="43137"/>
                  </a:srgbClr>
                </a:outerShdw>
              </a:effectLst>
              <a:latin typeface="Oceania"/>
            </a:endParaRP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622" y="2345500"/>
            <a:ext cx="7899083" cy="27751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922136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4047744" y="1103459"/>
            <a:ext cx="4267200" cy="2308324"/>
          </a:xfrm>
          <a:prstGeom prst="rect">
            <a:avLst/>
          </a:prstGeom>
        </p:spPr>
        <p:txBody>
          <a:bodyPr wrap="square">
            <a:spAutoFit/>
          </a:bodyPr>
          <a:lstStyle/>
          <a:p>
            <a:pPr algn="just"/>
            <a:r>
              <a:rPr lang="es-MX" sz="1600" b="1" u="sng" dirty="0" smtClean="0">
                <a:solidFill>
                  <a:srgbClr val="009999"/>
                </a:solidFill>
              </a:rPr>
              <a:t>UCI/UCE: </a:t>
            </a:r>
            <a:r>
              <a:rPr lang="es-MX" sz="1600" dirty="0"/>
              <a:t>Yo Alba Luz, hija de la paciente Celina pongo reclamación por la falta de aire acondicionado dentro de las habitaciones, mi madre tiene 90 años y no entiendo como puede ser que los acompañantes tengamos que estar abanicando a la paciente por falta del aire dentro de cada cubículo. Creo que es importante el bienestar de los pacientes y de esta forma solo les generamos mas problemas.</a:t>
            </a:r>
            <a:endParaRPr lang="es-MX" sz="1600" b="1" u="sng" dirty="0" smtClean="0">
              <a:solidFill>
                <a:srgbClr val="009999"/>
              </a:solidFill>
            </a:endParaRPr>
          </a:p>
        </p:txBody>
      </p:sp>
      <p:sp>
        <p:nvSpPr>
          <p:cNvPr id="4" name="3 Rectángulo"/>
          <p:cNvSpPr/>
          <p:nvPr/>
        </p:nvSpPr>
        <p:spPr>
          <a:xfrm>
            <a:off x="286512" y="159007"/>
            <a:ext cx="3328416" cy="6001643"/>
          </a:xfrm>
          <a:prstGeom prst="rect">
            <a:avLst/>
          </a:prstGeom>
        </p:spPr>
        <p:txBody>
          <a:bodyPr wrap="square">
            <a:spAutoFit/>
          </a:bodyPr>
          <a:lstStyle/>
          <a:p>
            <a:pPr algn="just"/>
            <a:r>
              <a:rPr lang="es-MX" sz="1600" b="1" u="sng" dirty="0" smtClean="0">
                <a:solidFill>
                  <a:srgbClr val="009999"/>
                </a:solidFill>
                <a:latin typeface="+mn-lt"/>
                <a:cs typeface="Arial" pitchFamily="34" charset="0"/>
              </a:rPr>
              <a:t>Hospitalización: </a:t>
            </a:r>
            <a:r>
              <a:rPr lang="es-MX" sz="1600" dirty="0"/>
              <a:t>La presente es para dirigirme a ustedes para presentarles mi inconformidad con el aseo del baño y las ventanas de las habitaciones, mucho mugre y los baños falta de mantenimiento. Muchas gracias por su atención prestada</a:t>
            </a:r>
            <a:r>
              <a:rPr lang="es-MX" sz="1600" dirty="0" smtClean="0"/>
              <a:t>.</a:t>
            </a:r>
          </a:p>
          <a:p>
            <a:pPr algn="just"/>
            <a:endParaRPr lang="es-MX" sz="1600" dirty="0">
              <a:latin typeface="+mn-lt"/>
              <a:cs typeface="Arial" pitchFamily="34" charset="0"/>
            </a:endParaRPr>
          </a:p>
          <a:p>
            <a:pPr algn="just"/>
            <a:r>
              <a:rPr lang="es-MX" sz="1600" dirty="0" smtClean="0">
                <a:latin typeface="+mn-lt"/>
                <a:cs typeface="Arial" pitchFamily="34" charset="0"/>
              </a:rPr>
              <a:t>-</a:t>
            </a:r>
            <a:r>
              <a:rPr lang="es-MX" sz="1600" dirty="0"/>
              <a:t>La información en el momento de la hospitalización y acompañante debe ser mas clara, personalmente solicite una constancia de acompañante de la hospitalizada y en el momento de hacerlo me dice la jefe de enfermería que es con la secretaria la cual atiende hasta las 6pm. Si en el momento de recibir al paciente y hospitalizado le dan una información clara de el horario de solicitud de las constancias uno no espera hasta la hora de la paciente dada de alta, por lo que sin que venga al otro día y eso no me parece justo.</a:t>
            </a:r>
            <a:endParaRPr lang="es-CO" sz="1600" dirty="0">
              <a:latin typeface="+mn-lt"/>
              <a:cs typeface="Arial" pitchFamily="34" charset="0"/>
            </a:endParaRPr>
          </a:p>
        </p:txBody>
      </p:sp>
      <p:sp>
        <p:nvSpPr>
          <p:cNvPr id="5" name="4 Rectángulo"/>
          <p:cNvSpPr/>
          <p:nvPr/>
        </p:nvSpPr>
        <p:spPr>
          <a:xfrm>
            <a:off x="4047744" y="3668284"/>
            <a:ext cx="4572000" cy="2062103"/>
          </a:xfrm>
          <a:prstGeom prst="rect">
            <a:avLst/>
          </a:prstGeom>
        </p:spPr>
        <p:txBody>
          <a:bodyPr>
            <a:spAutoFit/>
          </a:bodyPr>
          <a:lstStyle/>
          <a:p>
            <a:pPr algn="just"/>
            <a:r>
              <a:rPr lang="es-MX" sz="1600" b="1" u="sng" dirty="0" smtClean="0">
                <a:solidFill>
                  <a:srgbClr val="009999"/>
                </a:solidFill>
              </a:rPr>
              <a:t>Consulta externa: </a:t>
            </a:r>
            <a:r>
              <a:rPr lang="es-MX" sz="1600" dirty="0"/>
              <a:t>Buenas tardes señores clínica Antioquia, les hago una </a:t>
            </a:r>
            <a:r>
              <a:rPr lang="es-MX" sz="1600" dirty="0" smtClean="0"/>
              <a:t>sugerencia como </a:t>
            </a:r>
            <a:r>
              <a:rPr lang="es-MX" sz="1600" dirty="0"/>
              <a:t>auxiliar de enfermería, por favor mantener el servicio de baño de consulta externa de discapacitados adecuado y limpio, esta demasiado sucio, orinado en el suelo, por favor bienestar para los usuarios</a:t>
            </a:r>
            <a:r>
              <a:rPr lang="es-MX" sz="1600" dirty="0" smtClean="0"/>
              <a:t>.</a:t>
            </a:r>
          </a:p>
          <a:p>
            <a:pPr algn="just"/>
            <a:endParaRPr lang="es-MX" sz="1600" dirty="0">
              <a:latin typeface="Arial" pitchFamily="34" charset="0"/>
              <a:cs typeface="Arial" pitchFamily="34" charset="0"/>
            </a:endParaRPr>
          </a:p>
          <a:p>
            <a:pPr algn="just"/>
            <a:r>
              <a:rPr lang="es-MX" sz="1600" dirty="0" smtClean="0">
                <a:latin typeface="Arial" pitchFamily="34" charset="0"/>
                <a:cs typeface="Arial" pitchFamily="34" charset="0"/>
              </a:rPr>
              <a:t>-</a:t>
            </a:r>
            <a:r>
              <a:rPr lang="es-MX" sz="1600" dirty="0"/>
              <a:t>Por favor tener ventilación en la sala de espera</a:t>
            </a:r>
            <a:endParaRPr lang="es-CO" sz="1600" dirty="0">
              <a:latin typeface="Arial" pitchFamily="34" charset="0"/>
              <a:cs typeface="Arial" pitchFamily="34" charset="0"/>
            </a:endParaRPr>
          </a:p>
        </p:txBody>
      </p:sp>
    </p:spTree>
    <p:extLst>
      <p:ext uri="{BB962C8B-B14F-4D97-AF65-F5344CB8AC3E}">
        <p14:creationId xmlns:p14="http://schemas.microsoft.com/office/powerpoint/2010/main" val="8064547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83918" y="891937"/>
            <a:ext cx="7315200" cy="584775"/>
          </a:xfrm>
          <a:prstGeom prst="rect">
            <a:avLst/>
          </a:prstGeom>
        </p:spPr>
        <p:txBody>
          <a:bodyPr wrap="square">
            <a:spAutoFit/>
          </a:bodyPr>
          <a:lstStyle/>
          <a:p>
            <a:pPr algn="ctr"/>
            <a:r>
              <a:rPr lang="es-MX" sz="3200" b="1" dirty="0" smtClean="0">
                <a:solidFill>
                  <a:srgbClr val="009999"/>
                </a:solidFill>
                <a:latin typeface="+mn-lt"/>
                <a:cs typeface="Arial" pitchFamily="34" charset="0"/>
              </a:rPr>
              <a:t>SATISFACCIÓN DE LOS USUARIOS: 92.1%</a:t>
            </a:r>
            <a:endParaRPr lang="es-MX" sz="3200" b="1" dirty="0">
              <a:solidFill>
                <a:srgbClr val="009999"/>
              </a:solidFill>
              <a:latin typeface="+mn-lt"/>
              <a:cs typeface="Arial" pitchFamily="34" charset="0"/>
            </a:endParaRP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924" y="1841373"/>
            <a:ext cx="8439851" cy="3776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676281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340522" y="865554"/>
            <a:ext cx="6341027" cy="584775"/>
          </a:xfrm>
          <a:prstGeom prst="rect">
            <a:avLst/>
          </a:prstGeom>
        </p:spPr>
        <p:txBody>
          <a:bodyPr wrap="square">
            <a:spAutoFit/>
          </a:bodyPr>
          <a:lstStyle/>
          <a:p>
            <a:pPr algn="ctr"/>
            <a:r>
              <a:rPr lang="es-MX" sz="3200" b="1" dirty="0" smtClean="0">
                <a:solidFill>
                  <a:srgbClr val="009999"/>
                </a:solidFill>
                <a:latin typeface="+mn-lt"/>
                <a:cs typeface="Arial" pitchFamily="34" charset="0"/>
              </a:rPr>
              <a:t>GRADO DE HUMANIZACIÓN: 4.62%</a:t>
            </a:r>
            <a:endParaRPr lang="es-MX" sz="3200" b="1" dirty="0">
              <a:solidFill>
                <a:srgbClr val="009999"/>
              </a:solidFill>
              <a:latin typeface="+mn-lt"/>
              <a:cs typeface="Arial" pitchFamily="34" charset="0"/>
            </a:endParaRP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564" y="1947810"/>
            <a:ext cx="8274013" cy="36747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430029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38934" y="950677"/>
            <a:ext cx="5854535" cy="584775"/>
          </a:xfrm>
          <a:prstGeom prst="rect">
            <a:avLst/>
          </a:prstGeom>
        </p:spPr>
        <p:txBody>
          <a:bodyPr wrap="square">
            <a:spAutoFit/>
          </a:bodyPr>
          <a:lstStyle/>
          <a:p>
            <a:pPr algn="ctr"/>
            <a:r>
              <a:rPr lang="es-MX" sz="3200" b="1" dirty="0" smtClean="0">
                <a:solidFill>
                  <a:srgbClr val="009999"/>
                </a:solidFill>
                <a:latin typeface="+mn-lt"/>
              </a:rPr>
              <a:t>IMAGENOLOGÍA 4.73%</a:t>
            </a:r>
            <a:endParaRPr lang="es-MX" sz="3200" b="1" dirty="0">
              <a:solidFill>
                <a:srgbClr val="009999"/>
              </a:solidFill>
              <a:latin typeface="+mn-lt"/>
            </a:endParaRP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 y="1968181"/>
            <a:ext cx="8357045" cy="3752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697593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36168" y="847305"/>
            <a:ext cx="5854535" cy="584775"/>
          </a:xfrm>
          <a:prstGeom prst="rect">
            <a:avLst/>
          </a:prstGeom>
        </p:spPr>
        <p:txBody>
          <a:bodyPr wrap="square">
            <a:spAutoFit/>
          </a:bodyPr>
          <a:lstStyle/>
          <a:p>
            <a:pPr algn="ctr"/>
            <a:r>
              <a:rPr lang="es-MX" sz="3200" b="1" dirty="0" smtClean="0">
                <a:solidFill>
                  <a:srgbClr val="009999"/>
                </a:solidFill>
                <a:latin typeface="+mn-lt"/>
              </a:rPr>
              <a:t>CONSULTA EXTERNA 4.71%</a:t>
            </a:r>
            <a:endParaRPr lang="es-MX" sz="3200" b="1" dirty="0">
              <a:solidFill>
                <a:srgbClr val="009999"/>
              </a:solidFill>
              <a:latin typeface="+mn-lt"/>
            </a:endParaRP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2432" y="1850656"/>
            <a:ext cx="8482009" cy="3815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538376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48364" y="585138"/>
            <a:ext cx="5854535" cy="584775"/>
          </a:xfrm>
          <a:prstGeom prst="rect">
            <a:avLst/>
          </a:prstGeom>
        </p:spPr>
        <p:txBody>
          <a:bodyPr wrap="square">
            <a:spAutoFit/>
          </a:bodyPr>
          <a:lstStyle/>
          <a:p>
            <a:pPr algn="ctr"/>
            <a:r>
              <a:rPr lang="es-MX" sz="3200" b="1" dirty="0" smtClean="0">
                <a:solidFill>
                  <a:srgbClr val="009999"/>
                </a:solidFill>
                <a:latin typeface="+mn-lt"/>
              </a:rPr>
              <a:t>CIRUGÍA 4.45%</a:t>
            </a:r>
            <a:endParaRPr lang="es-MX" sz="3200" b="1" dirty="0">
              <a:solidFill>
                <a:srgbClr val="009999"/>
              </a:solidFill>
              <a:latin typeface="+mn-lt"/>
            </a:endParaRPr>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751" y="1528128"/>
            <a:ext cx="8802687" cy="391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92418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42268" y="639264"/>
            <a:ext cx="5854535" cy="584775"/>
          </a:xfrm>
          <a:prstGeom prst="rect">
            <a:avLst/>
          </a:prstGeom>
        </p:spPr>
        <p:txBody>
          <a:bodyPr wrap="square">
            <a:spAutoFit/>
          </a:bodyPr>
          <a:lstStyle/>
          <a:p>
            <a:pPr algn="ctr"/>
            <a:r>
              <a:rPr lang="es-MX" sz="3200" b="1" dirty="0" smtClean="0">
                <a:solidFill>
                  <a:srgbClr val="009999"/>
                </a:solidFill>
                <a:latin typeface="+mn-lt"/>
              </a:rPr>
              <a:t>URGENCIAS 4.40%</a:t>
            </a:r>
            <a:endParaRPr lang="es-MX" sz="3200" b="1" dirty="0">
              <a:solidFill>
                <a:srgbClr val="009999"/>
              </a:solidFill>
              <a:latin typeface="+mn-lt"/>
            </a:endParaRPr>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409" y="1654213"/>
            <a:ext cx="8618411" cy="39142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283096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629836" y="664784"/>
            <a:ext cx="5854535" cy="584775"/>
          </a:xfrm>
          <a:prstGeom prst="rect">
            <a:avLst/>
          </a:prstGeom>
        </p:spPr>
        <p:txBody>
          <a:bodyPr wrap="square">
            <a:spAutoFit/>
          </a:bodyPr>
          <a:lstStyle/>
          <a:p>
            <a:pPr algn="ctr"/>
            <a:r>
              <a:rPr lang="es-MX" sz="3200" b="1" dirty="0" smtClean="0">
                <a:solidFill>
                  <a:srgbClr val="009999"/>
                </a:solidFill>
                <a:latin typeface="+mn-lt"/>
              </a:rPr>
              <a:t>HOSPITALIZACIÓN 4.65% </a:t>
            </a:r>
            <a:endParaRPr lang="es-MX" sz="3200" b="1" dirty="0">
              <a:solidFill>
                <a:srgbClr val="009999"/>
              </a:solidFill>
              <a:latin typeface="+mn-lt"/>
            </a:endParaRP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6308" y="1600222"/>
            <a:ext cx="8121587" cy="3600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944568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865120" y="633329"/>
            <a:ext cx="3523488" cy="584775"/>
          </a:xfrm>
          <a:prstGeom prst="rect">
            <a:avLst/>
          </a:prstGeom>
        </p:spPr>
        <p:txBody>
          <a:bodyPr wrap="square">
            <a:spAutoFit/>
          </a:bodyPr>
          <a:lstStyle/>
          <a:p>
            <a:pPr algn="ctr"/>
            <a:r>
              <a:rPr lang="es-MX" sz="3200" b="1" dirty="0" smtClean="0">
                <a:solidFill>
                  <a:srgbClr val="009999"/>
                </a:solidFill>
                <a:latin typeface="+mn-lt"/>
              </a:rPr>
              <a:t>UCI/UCE 4.80% </a:t>
            </a:r>
            <a:endParaRPr lang="es-CO" sz="3200" b="1" dirty="0">
              <a:solidFill>
                <a:srgbClr val="009999"/>
              </a:solidFill>
              <a:latin typeface="+mn-lt"/>
            </a:endParaRPr>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227" y="1526180"/>
            <a:ext cx="8433245" cy="379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683924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70952" y="2287116"/>
            <a:ext cx="7917875" cy="3847207"/>
          </a:xfrm>
          <a:prstGeom prst="rect">
            <a:avLst/>
          </a:prstGeom>
        </p:spPr>
        <p:txBody>
          <a:bodyPr wrap="square">
            <a:spAutoFit/>
          </a:bodyPr>
          <a:lstStyle/>
          <a:p>
            <a:pPr algn="just"/>
            <a:endParaRPr lang="es-MX" dirty="0" smtClean="0">
              <a:latin typeface="Arial" pitchFamily="34" charset="0"/>
              <a:cs typeface="Arial" pitchFamily="34" charset="0"/>
            </a:endParaRPr>
          </a:p>
          <a:p>
            <a:pPr algn="just"/>
            <a:r>
              <a:rPr lang="es-MX" dirty="0">
                <a:latin typeface="Arial" pitchFamily="34" charset="0"/>
                <a:cs typeface="Arial" pitchFamily="34" charset="0"/>
              </a:rPr>
              <a:t>1</a:t>
            </a:r>
            <a:r>
              <a:rPr lang="es-MX" dirty="0" smtClean="0">
                <a:latin typeface="Arial" pitchFamily="34" charset="0"/>
                <a:cs typeface="Arial" pitchFamily="34" charset="0"/>
              </a:rPr>
              <a:t>. Enviar cuadro de Excel con incapacidades solicitadas en el área de Atención al Usuario. </a:t>
            </a:r>
            <a:r>
              <a:rPr lang="es-MX" b="1" dirty="0" smtClean="0">
                <a:solidFill>
                  <a:schemeClr val="accent6"/>
                </a:solidFill>
                <a:latin typeface="Arial" pitchFamily="34" charset="0"/>
                <a:cs typeface="Arial" pitchFamily="34" charset="0"/>
              </a:rPr>
              <a:t>Estado: Cumplido</a:t>
            </a:r>
          </a:p>
          <a:p>
            <a:pPr algn="just"/>
            <a:endParaRPr lang="es-MX" b="1" dirty="0">
              <a:solidFill>
                <a:schemeClr val="accent6"/>
              </a:solidFill>
              <a:latin typeface="Arial" pitchFamily="34" charset="0"/>
              <a:cs typeface="Arial" pitchFamily="34" charset="0"/>
            </a:endParaRPr>
          </a:p>
          <a:p>
            <a:pPr algn="just"/>
            <a:r>
              <a:rPr lang="es-MX" dirty="0">
                <a:latin typeface="Arial" pitchFamily="34" charset="0"/>
                <a:cs typeface="Arial" pitchFamily="34" charset="0"/>
              </a:rPr>
              <a:t>2</a:t>
            </a:r>
            <a:r>
              <a:rPr lang="es-MX" dirty="0" smtClean="0">
                <a:latin typeface="Arial" pitchFamily="34" charset="0"/>
                <a:cs typeface="Arial" pitchFamily="34" charset="0"/>
              </a:rPr>
              <a:t>. </a:t>
            </a:r>
            <a:r>
              <a:rPr lang="es-MX" dirty="0">
                <a:latin typeface="Arial" pitchFamily="34" charset="0"/>
                <a:cs typeface="Arial" pitchFamily="34" charset="0"/>
              </a:rPr>
              <a:t>Certificado </a:t>
            </a:r>
            <a:r>
              <a:rPr lang="es-MX" dirty="0" smtClean="0">
                <a:latin typeface="Arial" pitchFamily="34" charset="0"/>
                <a:cs typeface="Arial" pitchFamily="34" charset="0"/>
              </a:rPr>
              <a:t>acompañantes en los diferentes servicios. </a:t>
            </a:r>
            <a:r>
              <a:rPr lang="es-MX" b="1" dirty="0" smtClean="0">
                <a:solidFill>
                  <a:schemeClr val="accent6"/>
                </a:solidFill>
                <a:latin typeface="Arial" pitchFamily="34" charset="0"/>
                <a:cs typeface="Arial" pitchFamily="34" charset="0"/>
              </a:rPr>
              <a:t>Estado: Cumplido</a:t>
            </a:r>
          </a:p>
          <a:p>
            <a:pPr algn="just"/>
            <a:endParaRPr lang="es-MX" b="1" dirty="0" smtClean="0">
              <a:solidFill>
                <a:schemeClr val="accent6"/>
              </a:solidFill>
              <a:latin typeface="Arial" pitchFamily="34" charset="0"/>
              <a:cs typeface="Arial" pitchFamily="34" charset="0"/>
            </a:endParaRPr>
          </a:p>
          <a:p>
            <a:pPr algn="just"/>
            <a:r>
              <a:rPr lang="es-MX" dirty="0">
                <a:latin typeface="Arial" pitchFamily="34" charset="0"/>
                <a:cs typeface="Arial" pitchFamily="34" charset="0"/>
              </a:rPr>
              <a:t>3</a:t>
            </a:r>
            <a:r>
              <a:rPr lang="es-MX" dirty="0" smtClean="0">
                <a:latin typeface="Arial" pitchFamily="34" charset="0"/>
                <a:cs typeface="Arial" pitchFamily="34" charset="0"/>
              </a:rPr>
              <a:t>. Difusión </a:t>
            </a:r>
            <a:r>
              <a:rPr lang="es-MX" dirty="0">
                <a:latin typeface="Arial" pitchFamily="34" charset="0"/>
                <a:cs typeface="Arial" pitchFamily="34" charset="0"/>
              </a:rPr>
              <a:t>de normas de </a:t>
            </a:r>
            <a:r>
              <a:rPr lang="es-MX" dirty="0" smtClean="0">
                <a:latin typeface="Arial" pitchFamily="34" charset="0"/>
                <a:cs typeface="Arial" pitchFamily="34" charset="0"/>
              </a:rPr>
              <a:t>convivencia en programación de CX. </a:t>
            </a:r>
            <a:r>
              <a:rPr lang="es-MX" b="1" dirty="0" smtClean="0">
                <a:solidFill>
                  <a:srgbClr val="FF0000"/>
                </a:solidFill>
                <a:latin typeface="Arial" pitchFamily="34" charset="0"/>
                <a:cs typeface="Arial" pitchFamily="34" charset="0"/>
              </a:rPr>
              <a:t>Estado: Pendiente</a:t>
            </a:r>
          </a:p>
          <a:p>
            <a:pPr algn="just"/>
            <a:endParaRPr lang="es-MX" b="1" dirty="0">
              <a:solidFill>
                <a:srgbClr val="FF0000"/>
              </a:solidFill>
              <a:latin typeface="Arial" pitchFamily="34" charset="0"/>
              <a:cs typeface="Arial" pitchFamily="34" charset="0"/>
            </a:endParaRPr>
          </a:p>
          <a:p>
            <a:pPr algn="just"/>
            <a:endParaRPr lang="es-MX" b="1" dirty="0" smtClean="0">
              <a:solidFill>
                <a:srgbClr val="FF0000"/>
              </a:solidFill>
              <a:latin typeface="Arial" pitchFamily="34" charset="0"/>
              <a:cs typeface="Arial" pitchFamily="34" charset="0"/>
            </a:endParaRPr>
          </a:p>
          <a:p>
            <a:pPr algn="just"/>
            <a:endParaRPr lang="es-MX" sz="1600" b="1" dirty="0" smtClean="0">
              <a:latin typeface="Arial" pitchFamily="34" charset="0"/>
              <a:cs typeface="Arial" pitchFamily="34" charset="0"/>
            </a:endParaRPr>
          </a:p>
          <a:p>
            <a:pPr algn="just"/>
            <a:endParaRPr lang="es-MX" sz="1600" b="1" dirty="0">
              <a:solidFill>
                <a:srgbClr val="FF0000"/>
              </a:solidFill>
              <a:latin typeface="Arial" pitchFamily="34" charset="0"/>
              <a:cs typeface="Arial" pitchFamily="34" charset="0"/>
            </a:endParaRPr>
          </a:p>
          <a:p>
            <a:pPr algn="just"/>
            <a:endParaRPr lang="es-MX" sz="1600" b="1" dirty="0" smtClean="0">
              <a:solidFill>
                <a:srgbClr val="FF0000"/>
              </a:solidFill>
              <a:latin typeface="Arial" pitchFamily="34" charset="0"/>
              <a:cs typeface="Arial" pitchFamily="34" charset="0"/>
            </a:endParaRPr>
          </a:p>
          <a:p>
            <a:pPr marL="285750" indent="-285750" algn="just">
              <a:buFont typeface="Arial" pitchFamily="34" charset="0"/>
              <a:buChar char="•"/>
            </a:pPr>
            <a:endParaRPr lang="es-CO" sz="1600" dirty="0">
              <a:latin typeface="Arial" pitchFamily="34" charset="0"/>
              <a:cs typeface="Arial" pitchFamily="34" charset="0"/>
            </a:endParaRPr>
          </a:p>
        </p:txBody>
      </p:sp>
      <p:sp>
        <p:nvSpPr>
          <p:cNvPr id="3" name="2 Rectángulo"/>
          <p:cNvSpPr/>
          <p:nvPr/>
        </p:nvSpPr>
        <p:spPr>
          <a:xfrm>
            <a:off x="670952" y="1199572"/>
            <a:ext cx="7851648" cy="646331"/>
          </a:xfrm>
          <a:prstGeom prst="rect">
            <a:avLst/>
          </a:prstGeom>
        </p:spPr>
        <p:txBody>
          <a:bodyPr wrap="square">
            <a:spAutoFit/>
          </a:bodyPr>
          <a:lstStyle/>
          <a:p>
            <a:pPr algn="ctr"/>
            <a:r>
              <a:rPr lang="es-MX" sz="3600" b="1" dirty="0" smtClean="0">
                <a:solidFill>
                  <a:srgbClr val="009999"/>
                </a:solidFill>
                <a:latin typeface="+mn-lt"/>
              </a:rPr>
              <a:t>COMPROMISOS REUNIÓN ANTERIOR</a:t>
            </a:r>
            <a:endParaRPr lang="es-CO" sz="3600" b="1" dirty="0">
              <a:solidFill>
                <a:srgbClr val="009999"/>
              </a:solidFill>
              <a:latin typeface="+mn-lt"/>
            </a:endParaRPr>
          </a:p>
        </p:txBody>
      </p:sp>
    </p:spTree>
    <p:extLst>
      <p:ext uri="{BB962C8B-B14F-4D97-AF65-F5344CB8AC3E}">
        <p14:creationId xmlns:p14="http://schemas.microsoft.com/office/powerpoint/2010/main" val="16343041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Rectángulo"/>
          <p:cNvSpPr/>
          <p:nvPr/>
        </p:nvSpPr>
        <p:spPr>
          <a:xfrm>
            <a:off x="376535" y="436438"/>
            <a:ext cx="8486774" cy="3200876"/>
          </a:xfrm>
          <a:prstGeom prst="rect">
            <a:avLst/>
          </a:prstGeom>
        </p:spPr>
        <p:txBody>
          <a:bodyPr wrap="square">
            <a:spAutoFit/>
          </a:bodyPr>
          <a:lstStyle/>
          <a:p>
            <a:endParaRPr lang="es-CO" sz="3000" b="1" dirty="0" smtClean="0">
              <a:effectLst>
                <a:outerShdw blurRad="38100" dist="38100" dir="2700000" algn="tl">
                  <a:srgbClr val="000000">
                    <a:alpha val="43137"/>
                  </a:srgbClr>
                </a:outerShdw>
              </a:effectLst>
              <a:latin typeface="Oceania"/>
            </a:endParaRPr>
          </a:p>
          <a:p>
            <a:pPr algn="ctr"/>
            <a:r>
              <a:rPr lang="es-CO" sz="3600" b="1" dirty="0" smtClean="0">
                <a:solidFill>
                  <a:srgbClr val="009999"/>
                </a:solidFill>
                <a:latin typeface="+mn-lt"/>
              </a:rPr>
              <a:t>PQRSF </a:t>
            </a:r>
          </a:p>
          <a:p>
            <a:pPr algn="ctr"/>
            <a:endParaRPr lang="es-CO" sz="3000" b="1" dirty="0" smtClean="0">
              <a:effectLst>
                <a:outerShdw blurRad="38100" dist="38100" dir="2700000" algn="tl">
                  <a:srgbClr val="000000">
                    <a:alpha val="43137"/>
                  </a:srgbClr>
                </a:outerShdw>
              </a:effectLst>
              <a:latin typeface="Oceania"/>
            </a:endParaRPr>
          </a:p>
          <a:p>
            <a:endParaRPr lang="es-CO" sz="1600" dirty="0">
              <a:effectLst>
                <a:outerShdw blurRad="38100" dist="38100" dir="2700000" algn="tl">
                  <a:srgbClr val="000000">
                    <a:alpha val="43137"/>
                  </a:srgbClr>
                </a:outerShdw>
              </a:effectLst>
              <a:latin typeface="+mn-lt"/>
            </a:endParaRPr>
          </a:p>
          <a:p>
            <a:pPr algn="just"/>
            <a:r>
              <a:rPr lang="es-CO" dirty="0">
                <a:latin typeface="+mn-lt"/>
                <a:cs typeface="Arial" pitchFamily="34" charset="0"/>
              </a:rPr>
              <a:t>Para el mes </a:t>
            </a:r>
            <a:r>
              <a:rPr lang="es-CO" dirty="0" smtClean="0">
                <a:latin typeface="+mn-lt"/>
                <a:cs typeface="Arial" pitchFamily="34" charset="0"/>
              </a:rPr>
              <a:t>de Mayo se registraron </a:t>
            </a:r>
            <a:r>
              <a:rPr lang="es-CO" dirty="0">
                <a:latin typeface="+mn-lt"/>
                <a:cs typeface="Arial" pitchFamily="34" charset="0"/>
              </a:rPr>
              <a:t>un total </a:t>
            </a:r>
            <a:r>
              <a:rPr lang="es-CO" dirty="0" smtClean="0">
                <a:latin typeface="+mn-lt"/>
                <a:cs typeface="Arial" pitchFamily="34" charset="0"/>
              </a:rPr>
              <a:t>de </a:t>
            </a:r>
            <a:r>
              <a:rPr lang="es-CO" b="1" dirty="0" smtClean="0">
                <a:solidFill>
                  <a:srgbClr val="009999"/>
                </a:solidFill>
                <a:latin typeface="+mn-lt"/>
                <a:cs typeface="Arial" pitchFamily="34" charset="0"/>
              </a:rPr>
              <a:t>251</a:t>
            </a:r>
            <a:r>
              <a:rPr lang="es-CO" dirty="0" smtClean="0">
                <a:latin typeface="+mn-lt"/>
                <a:cs typeface="Arial" pitchFamily="34" charset="0"/>
              </a:rPr>
              <a:t> manifestaciones</a:t>
            </a:r>
            <a:r>
              <a:rPr lang="es-CO" dirty="0">
                <a:latin typeface="+mn-lt"/>
                <a:cs typeface="Arial" pitchFamily="34" charset="0"/>
              </a:rPr>
              <a:t>, de las cuales se obtuvo el siguiente resultado: </a:t>
            </a:r>
            <a:endParaRPr lang="es-CO" dirty="0" smtClean="0">
              <a:latin typeface="+mn-lt"/>
              <a:cs typeface="Arial" pitchFamily="34" charset="0"/>
            </a:endParaRPr>
          </a:p>
          <a:p>
            <a:endParaRPr lang="es-CO" dirty="0">
              <a:latin typeface="+mn-lt"/>
            </a:endParaRPr>
          </a:p>
          <a:p>
            <a:endParaRPr lang="es-CO" dirty="0" smtClean="0">
              <a:latin typeface="+mn-lt"/>
            </a:endParaRPr>
          </a:p>
          <a:p>
            <a:endParaRPr lang="es-CO" dirty="0">
              <a:latin typeface="+mn-lt"/>
            </a:endParaRPr>
          </a:p>
        </p:txBody>
      </p:sp>
      <p:pic>
        <p:nvPicPr>
          <p:cNvPr id="3073"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3796" y="3390392"/>
            <a:ext cx="8389513" cy="2059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56829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689690" y="190426"/>
            <a:ext cx="5525090" cy="707886"/>
          </a:xfrm>
          <a:prstGeom prst="rect">
            <a:avLst/>
          </a:prstGeom>
        </p:spPr>
        <p:txBody>
          <a:bodyPr wrap="square">
            <a:spAutoFit/>
          </a:bodyPr>
          <a:lstStyle/>
          <a:p>
            <a:pPr algn="ctr"/>
            <a:r>
              <a:rPr lang="es-MX" sz="4000" b="1" dirty="0">
                <a:solidFill>
                  <a:srgbClr val="009999"/>
                </a:solidFill>
                <a:latin typeface="+mn-lt"/>
              </a:rPr>
              <a:t>PETICIONES Y RECLAMOS</a:t>
            </a:r>
            <a:r>
              <a:rPr lang="es-MX" sz="4000" b="1" dirty="0" smtClean="0">
                <a:solidFill>
                  <a:srgbClr val="009999"/>
                </a:solidFill>
                <a:latin typeface="+mn-lt"/>
              </a:rPr>
              <a:t> </a:t>
            </a:r>
            <a:endParaRPr lang="es-CO" sz="4000" dirty="0">
              <a:solidFill>
                <a:srgbClr val="009999"/>
              </a:solidFill>
              <a:latin typeface="+mn-lt"/>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793" y="986300"/>
            <a:ext cx="6602413" cy="223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0793" y="3465386"/>
            <a:ext cx="6645275" cy="2236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593220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Rectángulo"/>
          <p:cNvSpPr/>
          <p:nvPr/>
        </p:nvSpPr>
        <p:spPr>
          <a:xfrm>
            <a:off x="1511807" y="827243"/>
            <a:ext cx="6094117" cy="707886"/>
          </a:xfrm>
          <a:prstGeom prst="rect">
            <a:avLst/>
          </a:prstGeom>
        </p:spPr>
        <p:txBody>
          <a:bodyPr wrap="square">
            <a:spAutoFit/>
          </a:bodyPr>
          <a:lstStyle/>
          <a:p>
            <a:pPr algn="ctr"/>
            <a:r>
              <a:rPr lang="es-MX" sz="4000" b="1" dirty="0" smtClean="0">
                <a:solidFill>
                  <a:srgbClr val="009999"/>
                </a:solidFill>
                <a:latin typeface="+mn-lt"/>
              </a:rPr>
              <a:t>CAUSALIDADES </a:t>
            </a:r>
            <a:endParaRPr lang="es-CO" sz="4000" dirty="0">
              <a:solidFill>
                <a:srgbClr val="009999"/>
              </a:solidFill>
              <a:latin typeface="+mn-lt"/>
            </a:endParaRPr>
          </a:p>
        </p:txBody>
      </p:sp>
      <p:pic>
        <p:nvPicPr>
          <p:cNvPr id="102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1537" y="2292876"/>
            <a:ext cx="7983376" cy="25351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012418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Rectángulo"/>
          <p:cNvSpPr/>
          <p:nvPr/>
        </p:nvSpPr>
        <p:spPr>
          <a:xfrm>
            <a:off x="335937" y="677608"/>
            <a:ext cx="8503259" cy="1538883"/>
          </a:xfrm>
          <a:prstGeom prst="rect">
            <a:avLst/>
          </a:prstGeom>
        </p:spPr>
        <p:txBody>
          <a:bodyPr wrap="square">
            <a:spAutoFit/>
          </a:bodyPr>
          <a:lstStyle/>
          <a:p>
            <a:pPr algn="ctr"/>
            <a:r>
              <a:rPr lang="es-MX" sz="4000" b="1" dirty="0" smtClean="0">
                <a:solidFill>
                  <a:srgbClr val="009999"/>
                </a:solidFill>
                <a:latin typeface="+mn-lt"/>
              </a:rPr>
              <a:t>QUEJAS</a:t>
            </a:r>
          </a:p>
          <a:p>
            <a:pPr algn="just"/>
            <a:r>
              <a:rPr lang="es-MX" b="1" dirty="0" smtClean="0">
                <a:effectLst>
                  <a:outerShdw blurRad="38100" dist="38100" dir="2700000" algn="tl">
                    <a:srgbClr val="000000">
                      <a:alpha val="43137"/>
                    </a:srgbClr>
                  </a:outerShdw>
                </a:effectLst>
                <a:latin typeface="+mn-lt"/>
              </a:rPr>
              <a:t/>
            </a:r>
            <a:br>
              <a:rPr lang="es-MX" b="1" dirty="0" smtClean="0">
                <a:effectLst>
                  <a:outerShdw blurRad="38100" dist="38100" dir="2700000" algn="tl">
                    <a:srgbClr val="000000">
                      <a:alpha val="43137"/>
                    </a:srgbClr>
                  </a:outerShdw>
                </a:effectLst>
                <a:latin typeface="+mn-lt"/>
              </a:rPr>
            </a:br>
            <a:r>
              <a:rPr lang="es-MX" dirty="0">
                <a:latin typeface="+mn-lt"/>
                <a:cs typeface="Arial" pitchFamily="34" charset="0"/>
              </a:rPr>
              <a:t>En el mes de </a:t>
            </a:r>
            <a:r>
              <a:rPr lang="es-MX" dirty="0" smtClean="0">
                <a:latin typeface="+mn-lt"/>
                <a:cs typeface="Arial" pitchFamily="34" charset="0"/>
              </a:rPr>
              <a:t>Mayo se </a:t>
            </a:r>
            <a:r>
              <a:rPr lang="es-MX" dirty="0">
                <a:latin typeface="+mn-lt"/>
                <a:cs typeface="Arial" pitchFamily="34" charset="0"/>
              </a:rPr>
              <a:t>presentaron </a:t>
            </a:r>
            <a:r>
              <a:rPr lang="es-MX" b="1" dirty="0" smtClean="0">
                <a:solidFill>
                  <a:srgbClr val="009999"/>
                </a:solidFill>
                <a:latin typeface="+mn-lt"/>
                <a:cs typeface="Arial" pitchFamily="34" charset="0"/>
              </a:rPr>
              <a:t>4</a:t>
            </a:r>
            <a:r>
              <a:rPr lang="es-MX" dirty="0" smtClean="0">
                <a:latin typeface="+mn-lt"/>
                <a:cs typeface="Arial" pitchFamily="34" charset="0"/>
              </a:rPr>
              <a:t> quejas, las cuales corresponden </a:t>
            </a:r>
            <a:r>
              <a:rPr lang="es-MX" dirty="0">
                <a:latin typeface="+mn-lt"/>
                <a:cs typeface="Arial" pitchFamily="34" charset="0"/>
              </a:rPr>
              <a:t>al </a:t>
            </a:r>
            <a:r>
              <a:rPr lang="es-MX" b="1" dirty="0">
                <a:solidFill>
                  <a:srgbClr val="009999"/>
                </a:solidFill>
                <a:latin typeface="+mn-lt"/>
                <a:cs typeface="Arial" pitchFamily="34" charset="0"/>
              </a:rPr>
              <a:t>2</a:t>
            </a:r>
            <a:r>
              <a:rPr lang="es-MX" b="1" dirty="0" smtClean="0">
                <a:solidFill>
                  <a:srgbClr val="009999"/>
                </a:solidFill>
                <a:latin typeface="+mn-lt"/>
                <a:cs typeface="Arial" pitchFamily="34" charset="0"/>
              </a:rPr>
              <a:t>% </a:t>
            </a:r>
            <a:r>
              <a:rPr lang="es-MX" dirty="0">
                <a:latin typeface="+mn-lt"/>
                <a:cs typeface="Arial" pitchFamily="34" charset="0"/>
              </a:rPr>
              <a:t>de las </a:t>
            </a:r>
            <a:r>
              <a:rPr lang="es-MX" dirty="0" smtClean="0">
                <a:latin typeface="+mn-lt"/>
                <a:cs typeface="Arial" pitchFamily="34" charset="0"/>
              </a:rPr>
              <a:t>manifestaciones puestas por el usuario durante el </a:t>
            </a:r>
            <a:r>
              <a:rPr lang="es-MX" dirty="0">
                <a:latin typeface="+mn-lt"/>
                <a:cs typeface="Arial" pitchFamily="34" charset="0"/>
              </a:rPr>
              <a:t>mes. </a:t>
            </a:r>
            <a:endParaRPr lang="es-CO" dirty="0">
              <a:latin typeface="+mn-lt"/>
              <a:cs typeface="Arial" pitchFamily="34" charset="0"/>
            </a:endParaRPr>
          </a:p>
        </p:txBody>
      </p:sp>
      <p:sp>
        <p:nvSpPr>
          <p:cNvPr id="7" name="6 Rectángulo"/>
          <p:cNvSpPr/>
          <p:nvPr/>
        </p:nvSpPr>
        <p:spPr>
          <a:xfrm>
            <a:off x="335937" y="5041063"/>
            <a:ext cx="8698335" cy="646331"/>
          </a:xfrm>
          <a:prstGeom prst="rect">
            <a:avLst/>
          </a:prstGeom>
        </p:spPr>
        <p:txBody>
          <a:bodyPr wrap="square">
            <a:spAutoFit/>
          </a:bodyPr>
          <a:lstStyle/>
          <a:p>
            <a:r>
              <a:rPr lang="es-MX" dirty="0" smtClean="0">
                <a:latin typeface="+mn-lt"/>
                <a:cs typeface="Arial" pitchFamily="34" charset="0"/>
              </a:rPr>
              <a:t>De un total de </a:t>
            </a:r>
            <a:r>
              <a:rPr lang="es-MX" b="1" dirty="0" smtClean="0">
                <a:solidFill>
                  <a:srgbClr val="009999"/>
                </a:solidFill>
                <a:latin typeface="+mn-lt"/>
                <a:cs typeface="Arial" pitchFamily="34" charset="0"/>
              </a:rPr>
              <a:t>4</a:t>
            </a:r>
            <a:r>
              <a:rPr lang="es-MX" dirty="0" smtClean="0">
                <a:latin typeface="+mn-lt"/>
                <a:cs typeface="Arial" pitchFamily="34" charset="0"/>
              </a:rPr>
              <a:t> quejas, </a:t>
            </a:r>
            <a:r>
              <a:rPr lang="es-MX" b="1" dirty="0">
                <a:solidFill>
                  <a:srgbClr val="009999"/>
                </a:solidFill>
                <a:latin typeface="+mn-lt"/>
                <a:cs typeface="Arial" pitchFamily="34" charset="0"/>
              </a:rPr>
              <a:t>2</a:t>
            </a:r>
            <a:r>
              <a:rPr lang="es-MX" dirty="0" smtClean="0">
                <a:latin typeface="+mn-lt"/>
                <a:cs typeface="Arial" pitchFamily="34" charset="0"/>
              </a:rPr>
              <a:t> corresponde al servicio de Imagenología, </a:t>
            </a:r>
            <a:r>
              <a:rPr lang="es-MX" b="1" dirty="0" smtClean="0">
                <a:solidFill>
                  <a:srgbClr val="009999"/>
                </a:solidFill>
                <a:latin typeface="+mn-lt"/>
                <a:cs typeface="Arial" pitchFamily="34" charset="0"/>
              </a:rPr>
              <a:t>1 </a:t>
            </a:r>
            <a:r>
              <a:rPr lang="es-MX" dirty="0" smtClean="0">
                <a:latin typeface="+mn-lt"/>
                <a:cs typeface="Arial" pitchFamily="34" charset="0"/>
              </a:rPr>
              <a:t>al servicio de Urgencias, y por último, </a:t>
            </a:r>
            <a:r>
              <a:rPr lang="es-MX" b="1" dirty="0" smtClean="0">
                <a:solidFill>
                  <a:srgbClr val="009999"/>
                </a:solidFill>
                <a:latin typeface="+mn-lt"/>
                <a:cs typeface="Arial" pitchFamily="34" charset="0"/>
              </a:rPr>
              <a:t>1</a:t>
            </a:r>
            <a:r>
              <a:rPr lang="es-MX" dirty="0" smtClean="0">
                <a:latin typeface="+mn-lt"/>
                <a:cs typeface="Arial" pitchFamily="34" charset="0"/>
              </a:rPr>
              <a:t> al servicio de Cirugía. </a:t>
            </a:r>
            <a:endParaRPr lang="es-CO" sz="1600" dirty="0">
              <a:latin typeface="+mn-lt"/>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566" y="2435987"/>
            <a:ext cx="7845076" cy="22335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07694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499872" y="3893927"/>
            <a:ext cx="8107680" cy="1200329"/>
          </a:xfrm>
          <a:prstGeom prst="rect">
            <a:avLst/>
          </a:prstGeom>
        </p:spPr>
        <p:txBody>
          <a:bodyPr wrap="square">
            <a:spAutoFit/>
          </a:bodyPr>
          <a:lstStyle/>
          <a:p>
            <a:pPr algn="just"/>
            <a:r>
              <a:rPr lang="es-MX" dirty="0"/>
              <a:t>Se reporta al coordinador del </a:t>
            </a:r>
            <a:r>
              <a:rPr lang="es-MX" dirty="0" smtClean="0"/>
              <a:t>servicio, dirección médica y al </a:t>
            </a:r>
            <a:r>
              <a:rPr lang="es-MX" dirty="0"/>
              <a:t>área de Gestión </a:t>
            </a:r>
            <a:r>
              <a:rPr lang="es-MX" dirty="0" smtClean="0"/>
              <a:t>humana con el fin de realizar plan </a:t>
            </a:r>
            <a:r>
              <a:rPr lang="es-MX" dirty="0"/>
              <a:t>de mejora con el </a:t>
            </a:r>
            <a:r>
              <a:rPr lang="es-MX" dirty="0" smtClean="0"/>
              <a:t>personal y su respectiva retroalimentación</a:t>
            </a:r>
            <a:r>
              <a:rPr lang="es-CO" dirty="0" smtClean="0"/>
              <a:t>.</a:t>
            </a:r>
          </a:p>
          <a:p>
            <a:pPr algn="ctr"/>
            <a:endParaRPr lang="es-MX" dirty="0" smtClean="0"/>
          </a:p>
        </p:txBody>
      </p:sp>
      <p:pic>
        <p:nvPicPr>
          <p:cNvPr id="4097"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9873" y="1632077"/>
            <a:ext cx="8107680" cy="19651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0715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Rectángulo"/>
          <p:cNvSpPr/>
          <p:nvPr/>
        </p:nvSpPr>
        <p:spPr>
          <a:xfrm>
            <a:off x="531044" y="270662"/>
            <a:ext cx="7801745" cy="523220"/>
          </a:xfrm>
          <a:prstGeom prst="rect">
            <a:avLst/>
          </a:prstGeom>
        </p:spPr>
        <p:txBody>
          <a:bodyPr wrap="square">
            <a:spAutoFit/>
          </a:bodyPr>
          <a:lstStyle/>
          <a:p>
            <a:pPr algn="ctr"/>
            <a:r>
              <a:rPr lang="es-MX" sz="2800" b="1" dirty="0" smtClean="0">
                <a:solidFill>
                  <a:srgbClr val="009999"/>
                </a:solidFill>
                <a:latin typeface="Oceania"/>
              </a:rPr>
              <a:t>PQR </a:t>
            </a:r>
            <a:r>
              <a:rPr lang="es-MX" sz="2800" b="1" dirty="0">
                <a:solidFill>
                  <a:srgbClr val="009999"/>
                </a:solidFill>
                <a:latin typeface="Oceania"/>
              </a:rPr>
              <a:t>y </a:t>
            </a:r>
            <a:r>
              <a:rPr lang="es-MX" sz="2800" b="1" dirty="0">
                <a:solidFill>
                  <a:srgbClr val="009999"/>
                </a:solidFill>
                <a:latin typeface="+mn-lt"/>
              </a:rPr>
              <a:t>Derechos</a:t>
            </a:r>
            <a:r>
              <a:rPr lang="es-MX" sz="2800" b="1" dirty="0">
                <a:solidFill>
                  <a:srgbClr val="009999"/>
                </a:solidFill>
                <a:latin typeface="Oceania"/>
              </a:rPr>
              <a:t> de Petición </a:t>
            </a:r>
            <a:r>
              <a:rPr lang="es-MX" sz="2800" b="1" dirty="0" smtClean="0">
                <a:solidFill>
                  <a:srgbClr val="009999"/>
                </a:solidFill>
                <a:latin typeface="Oceania"/>
              </a:rPr>
              <a:t>por </a:t>
            </a:r>
            <a:r>
              <a:rPr lang="es-MX" sz="2800" b="1" dirty="0">
                <a:solidFill>
                  <a:srgbClr val="009999"/>
                </a:solidFill>
                <a:latin typeface="Oceania"/>
              </a:rPr>
              <a:t>EAPB</a:t>
            </a:r>
          </a:p>
        </p:txBody>
      </p:sp>
      <p:sp>
        <p:nvSpPr>
          <p:cNvPr id="5" name="4 Rectángulo"/>
          <p:cNvSpPr/>
          <p:nvPr/>
        </p:nvSpPr>
        <p:spPr>
          <a:xfrm>
            <a:off x="335936" y="4961048"/>
            <a:ext cx="8649567" cy="1107996"/>
          </a:xfrm>
          <a:prstGeom prst="rect">
            <a:avLst/>
          </a:prstGeom>
        </p:spPr>
        <p:txBody>
          <a:bodyPr wrap="square">
            <a:spAutoFit/>
          </a:bodyPr>
          <a:lstStyle/>
          <a:p>
            <a:r>
              <a:rPr lang="es-CO" sz="1600" dirty="0" smtClean="0"/>
              <a:t>La EPS que obtuvo más tramites en el mes de Mayo fue la </a:t>
            </a:r>
            <a:r>
              <a:rPr lang="es-CO" sz="1600" b="1" dirty="0" smtClean="0">
                <a:solidFill>
                  <a:srgbClr val="009999"/>
                </a:solidFill>
              </a:rPr>
              <a:t>EPS Sura </a:t>
            </a:r>
            <a:r>
              <a:rPr lang="es-CO" sz="1600" dirty="0" smtClean="0"/>
              <a:t>con un </a:t>
            </a:r>
            <a:r>
              <a:rPr lang="es-CO" sz="1600" b="1" dirty="0" smtClean="0">
                <a:solidFill>
                  <a:srgbClr val="009999"/>
                </a:solidFill>
              </a:rPr>
              <a:t>47,89%</a:t>
            </a:r>
            <a:r>
              <a:rPr lang="es-CO" sz="1600" dirty="0" smtClean="0">
                <a:solidFill>
                  <a:srgbClr val="009999"/>
                </a:solidFill>
              </a:rPr>
              <a:t>, </a:t>
            </a:r>
            <a:r>
              <a:rPr lang="es-CO" sz="1600" dirty="0" smtClean="0"/>
              <a:t>es decir, se presentaron </a:t>
            </a:r>
            <a:r>
              <a:rPr lang="es-CO" sz="1600" b="1" dirty="0" smtClean="0">
                <a:solidFill>
                  <a:srgbClr val="009999"/>
                </a:solidFill>
              </a:rPr>
              <a:t>68 </a:t>
            </a:r>
            <a:r>
              <a:rPr lang="es-CO" sz="1600" dirty="0" smtClean="0"/>
              <a:t>tramites puestos por los usuarios, seguido de la </a:t>
            </a:r>
            <a:r>
              <a:rPr lang="es-CO" sz="1600" b="1" dirty="0" smtClean="0">
                <a:solidFill>
                  <a:srgbClr val="009999"/>
                </a:solidFill>
              </a:rPr>
              <a:t>EPS Salud total </a:t>
            </a:r>
            <a:r>
              <a:rPr lang="es-CO" sz="1600" dirty="0" smtClean="0"/>
              <a:t>con un </a:t>
            </a:r>
            <a:r>
              <a:rPr lang="es-CO" sz="1600" b="1" dirty="0" smtClean="0">
                <a:solidFill>
                  <a:srgbClr val="009999"/>
                </a:solidFill>
              </a:rPr>
              <a:t>31,69% </a:t>
            </a:r>
            <a:r>
              <a:rPr lang="es-CO" sz="1600" dirty="0" smtClean="0"/>
              <a:t>el cual corresponde a </a:t>
            </a:r>
            <a:r>
              <a:rPr lang="es-CO" sz="1600" b="1" dirty="0" smtClean="0">
                <a:solidFill>
                  <a:srgbClr val="009999"/>
                </a:solidFill>
              </a:rPr>
              <a:t>45</a:t>
            </a:r>
            <a:r>
              <a:rPr lang="es-CO" sz="1600" dirty="0" smtClean="0"/>
              <a:t> tramites. </a:t>
            </a:r>
          </a:p>
          <a:p>
            <a:endParaRPr lang="es-CO"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1042" y="1055491"/>
            <a:ext cx="7994009" cy="37206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590954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Rectángulo"/>
          <p:cNvSpPr/>
          <p:nvPr/>
        </p:nvSpPr>
        <p:spPr>
          <a:xfrm>
            <a:off x="292894" y="354084"/>
            <a:ext cx="8616102" cy="1600438"/>
          </a:xfrm>
          <a:prstGeom prst="rect">
            <a:avLst/>
          </a:prstGeom>
        </p:spPr>
        <p:txBody>
          <a:bodyPr wrap="square">
            <a:spAutoFit/>
          </a:bodyPr>
          <a:lstStyle/>
          <a:p>
            <a:pPr algn="ctr"/>
            <a:r>
              <a:rPr lang="es-MX" sz="3600" b="1" dirty="0" smtClean="0">
                <a:solidFill>
                  <a:srgbClr val="009999"/>
                </a:solidFill>
                <a:latin typeface="+mn-lt"/>
              </a:rPr>
              <a:t>FELICITACIONES</a:t>
            </a:r>
          </a:p>
          <a:p>
            <a:pPr algn="ctr"/>
            <a:endParaRPr lang="es-MX" sz="3000" b="1" dirty="0" smtClean="0">
              <a:effectLst>
                <a:outerShdw blurRad="38100" dist="38100" dir="2700000" algn="tl">
                  <a:srgbClr val="000000">
                    <a:alpha val="43137"/>
                  </a:srgbClr>
                </a:outerShdw>
              </a:effectLst>
              <a:latin typeface="Oceania"/>
            </a:endParaRPr>
          </a:p>
          <a:p>
            <a:pPr algn="just"/>
            <a:r>
              <a:rPr lang="es-MX" sz="1600" dirty="0">
                <a:latin typeface="+mn-lt"/>
                <a:cs typeface="Arial" pitchFamily="34" charset="0"/>
              </a:rPr>
              <a:t>Para el mes de </a:t>
            </a:r>
            <a:r>
              <a:rPr lang="es-MX" sz="1600" dirty="0" smtClean="0">
                <a:latin typeface="+mn-lt"/>
                <a:cs typeface="Arial" pitchFamily="34" charset="0"/>
              </a:rPr>
              <a:t>Mayo se </a:t>
            </a:r>
            <a:r>
              <a:rPr lang="es-MX" sz="1600" dirty="0">
                <a:latin typeface="+mn-lt"/>
                <a:cs typeface="Arial" pitchFamily="34" charset="0"/>
              </a:rPr>
              <a:t>presentaron </a:t>
            </a:r>
            <a:r>
              <a:rPr lang="es-MX" sz="1600" b="1" dirty="0" smtClean="0">
                <a:solidFill>
                  <a:srgbClr val="009999"/>
                </a:solidFill>
                <a:latin typeface="+mn-lt"/>
                <a:cs typeface="Arial" pitchFamily="34" charset="0"/>
              </a:rPr>
              <a:t>102</a:t>
            </a:r>
            <a:r>
              <a:rPr lang="es-MX" sz="1600" dirty="0" smtClean="0">
                <a:latin typeface="+mn-lt"/>
                <a:cs typeface="Arial" pitchFamily="34" charset="0"/>
              </a:rPr>
              <a:t> felicitaciones, las cuales corresponden </a:t>
            </a:r>
            <a:r>
              <a:rPr lang="es-MX" sz="1600" dirty="0">
                <a:latin typeface="+mn-lt"/>
                <a:cs typeface="Arial" pitchFamily="34" charset="0"/>
              </a:rPr>
              <a:t>al  </a:t>
            </a:r>
            <a:r>
              <a:rPr lang="es-MX" sz="1600" b="1" dirty="0" smtClean="0">
                <a:solidFill>
                  <a:srgbClr val="009999"/>
                </a:solidFill>
                <a:latin typeface="+mn-lt"/>
                <a:cs typeface="Arial" pitchFamily="34" charset="0"/>
              </a:rPr>
              <a:t>41%</a:t>
            </a:r>
            <a:r>
              <a:rPr lang="es-MX" sz="1600" dirty="0" smtClean="0">
                <a:solidFill>
                  <a:srgbClr val="009999"/>
                </a:solidFill>
                <a:latin typeface="+mn-lt"/>
                <a:cs typeface="Arial" pitchFamily="34" charset="0"/>
              </a:rPr>
              <a:t> </a:t>
            </a:r>
            <a:r>
              <a:rPr lang="es-MX" sz="1600" dirty="0">
                <a:latin typeface="+mn-lt"/>
                <a:cs typeface="Arial" pitchFamily="34" charset="0"/>
              </a:rPr>
              <a:t>de las manifestaciones </a:t>
            </a:r>
            <a:r>
              <a:rPr lang="es-MX" sz="1600" dirty="0" smtClean="0">
                <a:latin typeface="+mn-lt"/>
                <a:cs typeface="Arial" pitchFamily="34" charset="0"/>
              </a:rPr>
              <a:t>presentadas en el mes.</a:t>
            </a:r>
            <a:endParaRPr lang="es-MX" sz="1600" b="1" dirty="0">
              <a:effectLst>
                <a:outerShdw blurRad="38100" dist="38100" dir="2700000" algn="tl">
                  <a:srgbClr val="000000">
                    <a:alpha val="43137"/>
                  </a:srgbClr>
                </a:outerShdw>
              </a:effectLst>
              <a:latin typeface="+mn-lt"/>
              <a:cs typeface="Arial" pitchFamily="34" charset="0"/>
            </a:endParaRPr>
          </a:p>
        </p:txBody>
      </p:sp>
      <p:sp>
        <p:nvSpPr>
          <p:cNvPr id="6" name="5 Rectángulo"/>
          <p:cNvSpPr/>
          <p:nvPr/>
        </p:nvSpPr>
        <p:spPr>
          <a:xfrm>
            <a:off x="349315" y="5072425"/>
            <a:ext cx="8503259" cy="830997"/>
          </a:xfrm>
          <a:prstGeom prst="rect">
            <a:avLst/>
          </a:prstGeom>
        </p:spPr>
        <p:txBody>
          <a:bodyPr wrap="square">
            <a:spAutoFit/>
          </a:bodyPr>
          <a:lstStyle/>
          <a:p>
            <a:pPr algn="just"/>
            <a:r>
              <a:rPr lang="es-CO" sz="1600" dirty="0" smtClean="0">
                <a:latin typeface="+mn-lt"/>
                <a:cs typeface="Arial" pitchFamily="34" charset="0"/>
              </a:rPr>
              <a:t>Los servicios que sobresalieron en el mes de Mayo fueron: Hospitalización con </a:t>
            </a:r>
            <a:r>
              <a:rPr lang="es-CO" sz="1600" b="1" dirty="0" smtClean="0">
                <a:solidFill>
                  <a:srgbClr val="009999"/>
                </a:solidFill>
                <a:latin typeface="+mn-lt"/>
                <a:cs typeface="Arial" pitchFamily="34" charset="0"/>
              </a:rPr>
              <a:t>41</a:t>
            </a:r>
            <a:r>
              <a:rPr lang="es-CO" sz="1600" dirty="0" smtClean="0">
                <a:latin typeface="+mn-lt"/>
                <a:cs typeface="Arial" pitchFamily="34" charset="0"/>
              </a:rPr>
              <a:t> felicitaciones, seguido del servicio de UCI/UCE con </a:t>
            </a:r>
            <a:r>
              <a:rPr lang="es-CO" sz="1600" b="1" dirty="0" smtClean="0">
                <a:solidFill>
                  <a:srgbClr val="009999"/>
                </a:solidFill>
                <a:latin typeface="+mn-lt"/>
                <a:cs typeface="Arial" pitchFamily="34" charset="0"/>
              </a:rPr>
              <a:t>21</a:t>
            </a:r>
            <a:r>
              <a:rPr lang="es-CO" sz="1600" dirty="0" smtClean="0">
                <a:latin typeface="+mn-lt"/>
                <a:cs typeface="Arial" pitchFamily="34" charset="0"/>
              </a:rPr>
              <a:t>, y por último, el servicio de Consulta Externa quien obtuvo </a:t>
            </a:r>
            <a:r>
              <a:rPr lang="es-CO" sz="1600" b="1" dirty="0" smtClean="0">
                <a:solidFill>
                  <a:srgbClr val="009999"/>
                </a:solidFill>
                <a:latin typeface="+mn-lt"/>
                <a:cs typeface="Arial" pitchFamily="34" charset="0"/>
              </a:rPr>
              <a:t>20</a:t>
            </a:r>
            <a:r>
              <a:rPr lang="es-CO" sz="1600" b="1" dirty="0">
                <a:solidFill>
                  <a:srgbClr val="009999"/>
                </a:solidFill>
                <a:latin typeface="+mn-lt"/>
                <a:cs typeface="Arial" pitchFamily="34" charset="0"/>
              </a:rPr>
              <a:t> </a:t>
            </a:r>
            <a:r>
              <a:rPr lang="es-CO" sz="1600" dirty="0" smtClean="0">
                <a:latin typeface="+mn-lt"/>
                <a:cs typeface="Arial" pitchFamily="34" charset="0"/>
              </a:rPr>
              <a:t>felicitaciones. </a:t>
            </a:r>
            <a:endParaRPr lang="es-CO" sz="1600" dirty="0">
              <a:latin typeface="+mn-lt"/>
              <a:cs typeface="Arial" pitchFamily="34" charset="0"/>
            </a:endParaRP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9603" y="2247964"/>
            <a:ext cx="7510685" cy="2536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6543526"/>
      </p:ext>
    </p:extLst>
  </p:cSld>
  <p:clrMapOvr>
    <a:masterClrMapping/>
  </p:clrMapOvr>
  <p:timing>
    <p:tnLst>
      <p:par>
        <p:cTn id="1" dur="indefinite" restart="never" nodeType="tmRoot"/>
      </p:par>
    </p:tnLst>
  </p:timing>
</p:sld>
</file>

<file path=ppt/theme/theme1.xml><?xml version="1.0" encoding="utf-8"?>
<a:theme xmlns:a="http://schemas.openxmlformats.org/drawingml/2006/main" name="Plantilla clinica antioquia 2003[1]">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Plantilla clinica antioquia" id="{2E59B3EC-8C85-405F-AAD1-74F343598095}" vid="{01771668-E4E1-41FE-8C60-4EBE493A8885}"/>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18562</TotalTime>
  <Words>587</Words>
  <Application>Microsoft Office PowerPoint</Application>
  <PresentationFormat>Presentación en pantalla (4:3)</PresentationFormat>
  <Paragraphs>55</Paragraphs>
  <Slides>19</Slides>
  <Notes>0</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Plantilla clinica antioquia 2003[1]</vt:lpstr>
      <vt:lpstr>COMITÉ DE ÉTICA   Clínica Antioquia Sede Sur Junio 2023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casa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TÍTULO TIPO OCEANIA  BOLD 45PTS</dc:title>
  <dc:creator>Coordinadora Siau</dc:creator>
  <cp:lastModifiedBy>CoordCalidad</cp:lastModifiedBy>
  <cp:revision>1635</cp:revision>
  <dcterms:created xsi:type="dcterms:W3CDTF">2015-03-20T14:21:42Z</dcterms:created>
  <dcterms:modified xsi:type="dcterms:W3CDTF">2023-06-20T15:40:30Z</dcterms:modified>
</cp:coreProperties>
</file>