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99" r:id="rId3"/>
    <p:sldId id="339" r:id="rId4"/>
    <p:sldId id="415" r:id="rId5"/>
    <p:sldId id="416" r:id="rId6"/>
    <p:sldId id="401" r:id="rId7"/>
    <p:sldId id="402" r:id="rId8"/>
    <p:sldId id="403" r:id="rId9"/>
    <p:sldId id="404" r:id="rId10"/>
    <p:sldId id="418" r:id="rId11"/>
    <p:sldId id="406" r:id="rId12"/>
    <p:sldId id="414" r:id="rId13"/>
    <p:sldId id="407" r:id="rId14"/>
    <p:sldId id="408" r:id="rId15"/>
    <p:sldId id="409" r:id="rId16"/>
    <p:sldId id="410" r:id="rId17"/>
    <p:sldId id="411" r:id="rId18"/>
    <p:sldId id="412" r:id="rId19"/>
    <p:sldId id="413" r:id="rId20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U" initials="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DE2FE"/>
    <a:srgbClr val="F790FA"/>
    <a:srgbClr val="FF6699"/>
    <a:srgbClr val="E36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>
        <p:scale>
          <a:sx n="78" d="100"/>
          <a:sy n="78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FCDF6-424F-4BE3-AE52-2EE707DEBD7D}" type="datetimeFigureOut">
              <a:rPr lang="es-CO" smtClean="0"/>
              <a:pPr/>
              <a:t>23/03/2023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CB0D6-FC57-4EF9-BD47-FF2DACE76ED6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6684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36C5-F9FB-4D21-97C6-623EBEFDA7EB}" type="datetimeFigureOut">
              <a:rPr lang="es-CO"/>
              <a:pPr>
                <a:defRPr/>
              </a:pPr>
              <a:t>23/03/2023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8E720-F995-4049-9F62-79955AAC35E7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489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C5C7-066C-47D0-BFA8-F96139326CD0}" type="datetimeFigureOut">
              <a:rPr lang="es-CO"/>
              <a:pPr>
                <a:defRPr/>
              </a:pPr>
              <a:t>23/03/2023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A52FE-46A7-45F4-8329-EAB8AE459A38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221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F5CD-D373-4131-B919-7EEBD801BA6D}" type="datetimeFigureOut">
              <a:rPr lang="es-CO"/>
              <a:pPr>
                <a:defRPr/>
              </a:pPr>
              <a:t>23/03/2023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632C3-B28D-466E-9DB8-900D937615DD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32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FC08-5D50-472F-A632-B37BFB5ACDA7}" type="datetimeFigureOut">
              <a:rPr lang="es-CO"/>
              <a:pPr>
                <a:defRPr/>
              </a:pPr>
              <a:t>23/03/2023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FBE22-D79E-48CB-AACD-32B7EC0E3CC3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439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3325-2AF5-4653-BE84-E00F28740480}" type="datetimeFigureOut">
              <a:rPr lang="es-CO"/>
              <a:pPr>
                <a:defRPr/>
              </a:pPr>
              <a:t>23/03/2023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928B3-2012-4EF0-972A-B708EEF6F829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926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FF49-62C7-4BD9-9FF3-06FB99169112}" type="datetimeFigureOut">
              <a:rPr lang="es-CO"/>
              <a:pPr>
                <a:defRPr/>
              </a:pPr>
              <a:t>23/03/2023</a:t>
            </a:fld>
            <a:endParaRPr lang="es-C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A36AD-6C26-4F0D-8A66-BC52E6BA2AA3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110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CA12-471A-4D4F-A98D-F49F662D25ED}" type="datetimeFigureOut">
              <a:rPr lang="es-CO"/>
              <a:pPr>
                <a:defRPr/>
              </a:pPr>
              <a:t>23/03/2023</a:t>
            </a:fld>
            <a:endParaRPr lang="es-CO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22F27-5A33-4552-858B-9FAFEA032D2D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0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A522-53DA-4227-833E-891A39A41DB6}" type="datetimeFigureOut">
              <a:rPr lang="es-CO"/>
              <a:pPr>
                <a:defRPr/>
              </a:pPr>
              <a:t>23/03/2023</a:t>
            </a:fld>
            <a:endParaRPr lang="es-CO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A7419-EF76-4698-B9CF-8CB386EDDC28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301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18AD6-35E9-4702-85EE-C055582D0306}" type="datetimeFigureOut">
              <a:rPr lang="es-CO"/>
              <a:pPr>
                <a:defRPr/>
              </a:pPr>
              <a:t>23/03/2023</a:t>
            </a:fld>
            <a:endParaRPr lang="es-CO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D72C9-0259-4B24-B207-C2F23B930272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005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A120-E580-4CB1-BEB3-0987134E5475}" type="datetimeFigureOut">
              <a:rPr lang="es-CO"/>
              <a:pPr>
                <a:defRPr/>
              </a:pPr>
              <a:t>23/03/2023</a:t>
            </a:fld>
            <a:endParaRPr lang="es-C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1CDFC-F029-4164-AB32-986FE8BDA1F4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938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2347-B10C-4954-B77A-0E9A30B91E29}" type="datetimeFigureOut">
              <a:rPr lang="es-CO"/>
              <a:pPr>
                <a:defRPr/>
              </a:pPr>
              <a:t>23/03/2023</a:t>
            </a:fld>
            <a:endParaRPr lang="es-C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D153-F542-4615-9857-3199DFD1238E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847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CE2688-4BF6-43F1-BD05-76CFEC8C651B}" type="datetimeFigureOut">
              <a:rPr lang="es-CO"/>
              <a:pPr>
                <a:defRPr/>
              </a:pPr>
              <a:t>23/03/2023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533C4FF-096B-4662-9C4C-05B075C78C67}" type="slidenum">
              <a:rPr lang="es-CO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82266" y="1178838"/>
            <a:ext cx="8817033" cy="2699266"/>
          </a:xfrm>
        </p:spPr>
        <p:txBody>
          <a:bodyPr/>
          <a:lstStyle/>
          <a:p>
            <a:r>
              <a:rPr lang="es-CO" sz="4000" b="1" dirty="0">
                <a:solidFill>
                  <a:schemeClr val="bg1"/>
                </a:solidFill>
                <a:latin typeface="+mn-lt"/>
              </a:rPr>
              <a:t>COMITÉ DE ÉTICA </a:t>
            </a:r>
            <a:r>
              <a:rPr lang="es-CO" sz="4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CO" sz="4000" b="1" dirty="0" smtClean="0">
                <a:solidFill>
                  <a:schemeClr val="bg1"/>
                </a:solidFill>
                <a:latin typeface="+mn-lt"/>
              </a:rPr>
            </a:br>
            <a:r>
              <a:rPr lang="es-CO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s-CO" sz="4000" b="1" dirty="0">
                <a:solidFill>
                  <a:schemeClr val="bg1"/>
                </a:solidFill>
                <a:latin typeface="+mn-lt"/>
              </a:rPr>
            </a:br>
            <a:r>
              <a:rPr lang="es-CO" sz="4000" b="1" dirty="0">
                <a:solidFill>
                  <a:schemeClr val="bg1"/>
                </a:solidFill>
                <a:latin typeface="+mn-lt"/>
              </a:rPr>
              <a:t>Clínica Antioquia</a:t>
            </a:r>
            <a:br>
              <a:rPr lang="es-CO" sz="4000" b="1" dirty="0">
                <a:solidFill>
                  <a:schemeClr val="bg1"/>
                </a:solidFill>
                <a:latin typeface="+mn-lt"/>
              </a:rPr>
            </a:br>
            <a:r>
              <a:rPr lang="es-CO" sz="4000" b="1" dirty="0">
                <a:solidFill>
                  <a:schemeClr val="bg1"/>
                </a:solidFill>
                <a:latin typeface="+mn-lt"/>
              </a:rPr>
              <a:t>Sede Sur</a:t>
            </a:r>
            <a:br>
              <a:rPr lang="es-CO" sz="4000" b="1" dirty="0">
                <a:solidFill>
                  <a:schemeClr val="bg1"/>
                </a:solidFill>
                <a:latin typeface="+mn-lt"/>
              </a:rPr>
            </a:br>
            <a:r>
              <a:rPr lang="es-CO" sz="4000" b="1" dirty="0" smtClean="0">
                <a:solidFill>
                  <a:schemeClr val="bg1"/>
                </a:solidFill>
                <a:latin typeface="+mn-lt"/>
              </a:rPr>
              <a:t>Marzo 2023</a:t>
            </a:r>
            <a:r>
              <a:rPr lang="es-CO" sz="4000" dirty="0">
                <a:latin typeface="+mn-lt"/>
              </a:rPr>
              <a:t> 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 rot="10800000" flipV="1">
            <a:off x="2363190" y="4718621"/>
            <a:ext cx="4762018" cy="8668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z="2800" dirty="0" smtClean="0">
                <a:solidFill>
                  <a:schemeClr val="bg1"/>
                </a:solidFill>
                <a:cs typeface="Arial" pitchFamily="34" charset="0"/>
              </a:rPr>
              <a:t>Susana Mesa </a:t>
            </a:r>
            <a:r>
              <a:rPr lang="es-MX" sz="2800" dirty="0" err="1" smtClean="0">
                <a:solidFill>
                  <a:schemeClr val="bg1"/>
                </a:solidFill>
                <a:cs typeface="Arial" pitchFamily="34" charset="0"/>
              </a:rPr>
              <a:t>Berdugo</a:t>
            </a:r>
            <a:r>
              <a:rPr lang="es-MX" sz="2800" dirty="0" smtClean="0">
                <a:solidFill>
                  <a:schemeClr val="bg1"/>
                </a:solidFill>
                <a:cs typeface="Arial" pitchFamily="34" charset="0"/>
              </a:rPr>
              <a:t>-Aux. de </a:t>
            </a:r>
            <a:r>
              <a:rPr lang="es-MX" sz="2800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s-MX" sz="2800" dirty="0" smtClean="0">
                <a:solidFill>
                  <a:schemeClr val="bg1"/>
                </a:solidFill>
                <a:cs typeface="Arial" pitchFamily="34" charset="0"/>
              </a:rPr>
              <a:t>tención </a:t>
            </a:r>
            <a:r>
              <a:rPr lang="es-MX" sz="2800" dirty="0">
                <a:solidFill>
                  <a:schemeClr val="bg1"/>
                </a:solidFill>
                <a:cs typeface="Arial" pitchFamily="34" charset="0"/>
              </a:rPr>
              <a:t>al </a:t>
            </a:r>
            <a:r>
              <a:rPr lang="es-MX" sz="2800" dirty="0" smtClean="0">
                <a:solidFill>
                  <a:schemeClr val="bg1"/>
                </a:solidFill>
                <a:cs typeface="Arial" pitchFamily="34" charset="0"/>
              </a:rPr>
              <a:t>Usuario</a:t>
            </a:r>
            <a:endParaRPr lang="es-MX" sz="2800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es-CO" sz="3200" dirty="0">
              <a:solidFill>
                <a:schemeClr val="bg1"/>
              </a:solidFill>
              <a:latin typeface="Oceania"/>
            </a:endParaRPr>
          </a:p>
          <a:p>
            <a:r>
              <a:rPr lang="es-MX" sz="3200" dirty="0"/>
              <a:t/>
            </a:r>
            <a:br>
              <a:rPr lang="es-MX" sz="3200" dirty="0"/>
            </a:br>
            <a:r>
              <a:rPr lang="es-MX" sz="3200" dirty="0"/>
              <a:t/>
            </a:r>
            <a:br>
              <a:rPr lang="es-MX" sz="3200" dirty="0"/>
            </a:br>
            <a:endParaRPr lang="es-CO" sz="3200" dirty="0">
              <a:solidFill>
                <a:schemeClr val="bg1"/>
              </a:solidFill>
              <a:latin typeface="Oceania"/>
            </a:endParaRPr>
          </a:p>
          <a:p>
            <a:pPr eaLnBrk="1" hangingPunct="1">
              <a:defRPr/>
            </a:pPr>
            <a:endParaRPr lang="es-CO" sz="3200" dirty="0">
              <a:solidFill>
                <a:schemeClr val="bg1"/>
              </a:solidFill>
              <a:latin typeface="Oceania"/>
            </a:endParaRPr>
          </a:p>
          <a:p>
            <a:pPr eaLnBrk="1" hangingPunct="1">
              <a:defRPr/>
            </a:pPr>
            <a:endParaRPr lang="es-CO" sz="3200" dirty="0">
              <a:solidFill>
                <a:schemeClr val="bg1"/>
              </a:solidFill>
              <a:latin typeface="Oceania"/>
            </a:endParaRPr>
          </a:p>
        </p:txBody>
      </p:sp>
      <p:sp>
        <p:nvSpPr>
          <p:cNvPr id="3" name="2 Rectángulo"/>
          <p:cNvSpPr/>
          <p:nvPr/>
        </p:nvSpPr>
        <p:spPr>
          <a:xfrm flipH="1">
            <a:off x="6602709" y="3613666"/>
            <a:ext cx="104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6512" y="44700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AutoNum type="arabicPeriod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Hospitalización: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Me </a:t>
            </a:r>
            <a:r>
              <a:rPr lang="es-MX" dirty="0">
                <a:latin typeface="Arial" pitchFamily="34" charset="0"/>
                <a:cs typeface="Arial" pitchFamily="34" charset="0"/>
              </a:rPr>
              <a:t>parece que el baño no es el adecuado para el paciente ya que tiene humedad, huele a humedad y el agua de la ducha se riega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es-MX" dirty="0">
                <a:latin typeface="Arial" pitchFamily="34" charset="0"/>
                <a:cs typeface="Arial" pitchFamily="34" charset="0"/>
              </a:rPr>
              <a:t>todos los lados hasta salir al lado del inodoro, puede provocar una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caída. Se obtuvieron 3 sugerencias del mismo tema.</a:t>
            </a:r>
          </a:p>
          <a:p>
            <a:pPr algn="just"/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4248912" y="31373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Cirugía: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Agilidad en el área de admisiones del servicio de CX.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66928" y="4519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3. Imagenología: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Tener </a:t>
            </a:r>
            <a:r>
              <a:rPr lang="es-MX" dirty="0">
                <a:latin typeface="Arial" pitchFamily="34" charset="0"/>
                <a:cs typeface="Arial" pitchFamily="34" charset="0"/>
              </a:rPr>
              <a:t>más personal para la atención de los usuarios para que no haya tanta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demora, </a:t>
            </a:r>
            <a:r>
              <a:rPr lang="es-MX" dirty="0">
                <a:latin typeface="Arial" pitchFamily="34" charset="0"/>
                <a:cs typeface="Arial" pitchFamily="34" charset="0"/>
              </a:rPr>
              <a:t>de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lógica </a:t>
            </a:r>
            <a:r>
              <a:rPr lang="es-MX" dirty="0">
                <a:latin typeface="Arial" pitchFamily="34" charset="0"/>
                <a:cs typeface="Arial" pitchFamily="34" charset="0"/>
              </a:rPr>
              <a:t>todos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están </a:t>
            </a:r>
            <a:r>
              <a:rPr lang="es-MX" dirty="0">
                <a:latin typeface="Arial" pitchFamily="34" charset="0"/>
                <a:cs typeface="Arial" pitchFamily="34" charset="0"/>
              </a:rPr>
              <a:t>con problemas de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salud para </a:t>
            </a:r>
            <a:r>
              <a:rPr lang="es-MX" dirty="0">
                <a:latin typeface="Arial" pitchFamily="34" charset="0"/>
                <a:cs typeface="Arial" pitchFamily="34" charset="0"/>
              </a:rPr>
              <a:t>esperar más de dos horas.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69209" y="488844"/>
            <a:ext cx="5854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+mn-lt"/>
                <a:cs typeface="Arial" pitchFamily="34" charset="0"/>
              </a:rPr>
              <a:t>SATISFACCIÓN 93.4%</a:t>
            </a:r>
            <a:endParaRPr lang="es-MX" sz="2800" b="1" u="sng" dirty="0">
              <a:latin typeface="+mn-lt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2" y="1507386"/>
            <a:ext cx="8412671" cy="380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81308" y="536370"/>
            <a:ext cx="5854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+mn-lt"/>
                <a:cs typeface="Arial" pitchFamily="34" charset="0"/>
              </a:rPr>
              <a:t>HUMANIZACIÓN 4.64%</a:t>
            </a:r>
            <a:endParaRPr lang="es-MX" sz="2800" b="1" u="sng" dirty="0">
              <a:latin typeface="+mn-lt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5" t="29958" r="1930" b="15041"/>
          <a:stretch/>
        </p:blipFill>
        <p:spPr bwMode="auto">
          <a:xfrm>
            <a:off x="597409" y="1474084"/>
            <a:ext cx="8022335" cy="362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0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34219" y="560754"/>
            <a:ext cx="5854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+mn-lt"/>
              </a:rPr>
              <a:t>IMAGENOLOGÍA 4.91%</a:t>
            </a:r>
            <a:endParaRPr lang="es-MX" sz="2800" b="1" u="sng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4" t="30334" r="3859" b="15333"/>
          <a:stretch/>
        </p:blipFill>
        <p:spPr bwMode="auto">
          <a:xfrm>
            <a:off x="537824" y="1536192"/>
            <a:ext cx="805753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7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38634" y="676617"/>
            <a:ext cx="5854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+mn-lt"/>
              </a:rPr>
              <a:t>CONSULTA EXTERNA </a:t>
            </a:r>
            <a:r>
              <a:rPr lang="es-MX" sz="2800" b="1" u="sng" dirty="0" smtClean="0">
                <a:latin typeface="+mn-lt"/>
              </a:rPr>
              <a:t>4.61%</a:t>
            </a:r>
            <a:endParaRPr lang="es-MX" sz="2800" b="1" u="sng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35334" r="3766" b="10500"/>
          <a:stretch/>
        </p:blipFill>
        <p:spPr bwMode="auto">
          <a:xfrm>
            <a:off x="463290" y="1548384"/>
            <a:ext cx="8205219" cy="375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94668" y="426642"/>
            <a:ext cx="5854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+mn-lt"/>
              </a:rPr>
              <a:t>CIRUGÍA 4.51%</a:t>
            </a:r>
            <a:endParaRPr lang="es-MX" sz="2800" b="1" u="sng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4" t="30167" r="3859" b="15333"/>
          <a:stretch/>
        </p:blipFill>
        <p:spPr bwMode="auto">
          <a:xfrm>
            <a:off x="463296" y="1414272"/>
            <a:ext cx="8424672" cy="388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2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20348" y="639264"/>
            <a:ext cx="5854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+mn-lt"/>
              </a:rPr>
              <a:t>URGENCIAS </a:t>
            </a:r>
            <a:r>
              <a:rPr lang="es-MX" sz="2800" b="1" u="sng" dirty="0" smtClean="0">
                <a:latin typeface="+mn-lt"/>
              </a:rPr>
              <a:t>4.34%</a:t>
            </a:r>
            <a:endParaRPr lang="es-MX" sz="2800" b="1" u="sng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30500" r="3952" b="15334"/>
          <a:stretch/>
        </p:blipFill>
        <p:spPr bwMode="auto">
          <a:xfrm>
            <a:off x="633983" y="1536192"/>
            <a:ext cx="8022336" cy="368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29836" y="664784"/>
            <a:ext cx="5854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+mn-lt"/>
              </a:rPr>
              <a:t>HOSPITALIZACIÓN </a:t>
            </a:r>
            <a:r>
              <a:rPr lang="es-MX" sz="2800" b="1" u="sng" dirty="0" smtClean="0">
                <a:latin typeface="+mn-lt"/>
              </a:rPr>
              <a:t>4.63% </a:t>
            </a:r>
            <a:endParaRPr lang="es-MX" sz="2800" b="1" u="sng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30167" r="3672" b="15333"/>
          <a:stretch/>
        </p:blipFill>
        <p:spPr bwMode="auto">
          <a:xfrm>
            <a:off x="455668" y="1548382"/>
            <a:ext cx="8202869" cy="376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4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65120" y="591205"/>
            <a:ext cx="3523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+mn-lt"/>
              </a:rPr>
              <a:t>UCI-UCE 4.85% </a:t>
            </a:r>
            <a:endParaRPr lang="es-CO" sz="2800" b="1" u="sng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t="30000" r="3953" b="15666"/>
          <a:stretch/>
        </p:blipFill>
        <p:spPr bwMode="auto">
          <a:xfrm>
            <a:off x="521114" y="1536192"/>
            <a:ext cx="8211500" cy="37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3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20867" y="773364"/>
            <a:ext cx="2950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+mn-lt"/>
              </a:rPr>
              <a:t>VARIOS</a:t>
            </a:r>
            <a:endParaRPr lang="es-CO" sz="2800" u="sng" dirty="0"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4857" y="1730233"/>
            <a:ext cx="78226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Personal de CX y Consulta Externa direccionar bien al Usuario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Continuar reforzando temas de incapacidades con los especialistas y servicios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Respuestas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Almera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Enviar base de datos de encuestas de Imagenología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33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70954" y="2140812"/>
            <a:ext cx="7917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>
                <a:latin typeface="Arial" pitchFamily="34" charset="0"/>
                <a:cs typeface="Arial" pitchFamily="34" charset="0"/>
              </a:rPr>
              <a:t>Validar la posibilidad de contar con impresoras en los consultorios del segundo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piso- Coordinador de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citas, Arlex 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20220" y="1054197"/>
            <a:ext cx="2686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+mn-lt"/>
              </a:rPr>
              <a:t>Compromisos</a:t>
            </a:r>
            <a:endParaRPr lang="es-CO" sz="28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3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76535" y="436438"/>
            <a:ext cx="84867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ia"/>
            </a:endParaRPr>
          </a:p>
          <a:p>
            <a:pPr algn="ctr"/>
            <a:r>
              <a:rPr lang="es-CO" sz="2800" b="1" u="sng" dirty="0" smtClean="0">
                <a:latin typeface="+mn-lt"/>
              </a:rPr>
              <a:t>PQRSF </a:t>
            </a:r>
          </a:p>
          <a:p>
            <a:pPr algn="ctr"/>
            <a:endParaRPr lang="es-CO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ia"/>
            </a:endParaRPr>
          </a:p>
          <a:p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es-CO" dirty="0">
                <a:latin typeface="Arial" pitchFamily="34" charset="0"/>
                <a:cs typeface="Arial" pitchFamily="34" charset="0"/>
              </a:rPr>
              <a:t>Para el mes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de Febrero se </a:t>
            </a:r>
            <a:r>
              <a:rPr lang="es-CO" dirty="0">
                <a:latin typeface="Arial" pitchFamily="34" charset="0"/>
                <a:cs typeface="Arial" pitchFamily="34" charset="0"/>
              </a:rPr>
              <a:t>registraron un total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154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manifestaciones</a:t>
            </a:r>
            <a:r>
              <a:rPr lang="es-CO" dirty="0">
                <a:latin typeface="Arial" pitchFamily="34" charset="0"/>
                <a:cs typeface="Arial" pitchFamily="34" charset="0"/>
              </a:rPr>
              <a:t>, de las cuales se obtuvo el siguiente resultado: </a:t>
            </a: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endParaRPr lang="es-CO" dirty="0">
              <a:latin typeface="+mn-lt"/>
            </a:endParaRPr>
          </a:p>
          <a:p>
            <a:endParaRPr lang="es-CO" dirty="0" smtClean="0">
              <a:latin typeface="+mn-lt"/>
            </a:endParaRPr>
          </a:p>
          <a:p>
            <a:endParaRPr lang="es-CO" dirty="0">
              <a:latin typeface="+mn-lt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4" y="3115682"/>
            <a:ext cx="84867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46031" y="503582"/>
            <a:ext cx="5525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>
                <a:latin typeface="+mn-lt"/>
              </a:rPr>
              <a:t>PETICIONES Y RECLAMOS</a:t>
            </a:r>
            <a:r>
              <a:rPr lang="es-MX" sz="2800" b="1" u="sng" dirty="0" smtClean="0">
                <a:latin typeface="+mn-lt"/>
              </a:rPr>
              <a:t> </a:t>
            </a:r>
            <a:endParaRPr lang="es-CO" sz="2800" u="sng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1251304"/>
            <a:ext cx="5998465" cy="202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3553174"/>
            <a:ext cx="5998465" cy="215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3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02883" y="523167"/>
            <a:ext cx="5525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u="sng" dirty="0" smtClean="0">
                <a:latin typeface="+mn-lt"/>
              </a:rPr>
              <a:t>CAUSALIDADES DE PETICIONES </a:t>
            </a:r>
            <a:r>
              <a:rPr lang="es-MX" sz="2400" b="1" u="sng" dirty="0">
                <a:latin typeface="+mn-lt"/>
              </a:rPr>
              <a:t>Y RECLAMOS</a:t>
            </a:r>
            <a:r>
              <a:rPr lang="es-MX" sz="2400" b="1" u="sng" dirty="0" smtClean="0">
                <a:latin typeface="+mn-lt"/>
              </a:rPr>
              <a:t> </a:t>
            </a:r>
            <a:endParaRPr lang="es-CO" sz="2400" u="sng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71" y="1640263"/>
            <a:ext cx="5984193" cy="411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2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35937" y="580072"/>
            <a:ext cx="850325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+mn-lt"/>
              </a:rPr>
              <a:t>QUEJAS</a:t>
            </a:r>
          </a:p>
          <a:p>
            <a:pPr algn="just"/>
            <a:r>
              <a:rPr lang="es-MX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MX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MX" dirty="0">
                <a:latin typeface="Arial" pitchFamily="34" charset="0"/>
                <a:cs typeface="Arial" pitchFamily="34" charset="0"/>
              </a:rPr>
              <a:t>En el mes de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Febrero se </a:t>
            </a:r>
            <a:r>
              <a:rPr lang="es-MX" dirty="0">
                <a:latin typeface="Arial" pitchFamily="34" charset="0"/>
                <a:cs typeface="Arial" pitchFamily="34" charset="0"/>
              </a:rPr>
              <a:t>presentaron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s-MX" dirty="0">
                <a:latin typeface="Arial" pitchFamily="34" charset="0"/>
                <a:cs typeface="Arial" pitchFamily="34" charset="0"/>
              </a:rPr>
              <a:t>quejas que corresponden al 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5% </a:t>
            </a:r>
            <a:r>
              <a:rPr lang="es-MX" dirty="0">
                <a:latin typeface="Arial" pitchFamily="34" charset="0"/>
                <a:cs typeface="Arial" pitchFamily="34" charset="0"/>
              </a:rPr>
              <a:t>de las manifestaciones del mes. 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1" y="2299658"/>
            <a:ext cx="8222846" cy="234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5937" y="4814744"/>
            <a:ext cx="8503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De un total de 8 quejas, 4 corresponden al servicio de Urgencias, 2 al servicio de Hospitalización, 1 al servicio de Consulta Externa y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al servicio de Cirugía.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07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71125" y="656280"/>
            <a:ext cx="7801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Oceania"/>
              </a:rPr>
              <a:t>PQR </a:t>
            </a:r>
            <a:r>
              <a:rPr lang="es-MX" sz="2800" b="1" u="sng" dirty="0">
                <a:latin typeface="Oceania"/>
              </a:rPr>
              <a:t>y </a:t>
            </a:r>
            <a:r>
              <a:rPr lang="es-MX" sz="2800" b="1" u="sng" dirty="0">
                <a:latin typeface="+mn-lt"/>
              </a:rPr>
              <a:t>Derechos</a:t>
            </a:r>
            <a:r>
              <a:rPr lang="es-MX" sz="2800" b="1" u="sng" dirty="0">
                <a:latin typeface="Oceania"/>
              </a:rPr>
              <a:t> de Petición </a:t>
            </a:r>
            <a:r>
              <a:rPr lang="es-MX" sz="2800" b="1" u="sng" dirty="0" smtClean="0">
                <a:latin typeface="Oceania"/>
              </a:rPr>
              <a:t>por </a:t>
            </a:r>
            <a:r>
              <a:rPr lang="es-MX" sz="2800" b="1" u="sng" dirty="0">
                <a:latin typeface="Oceania"/>
              </a:rPr>
              <a:t>EAPB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9" y="1654683"/>
            <a:ext cx="8468139" cy="39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0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92894" y="151015"/>
            <a:ext cx="861610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+mn-lt"/>
              </a:rPr>
              <a:t>FELICITACIONES</a:t>
            </a:r>
          </a:p>
          <a:p>
            <a:pPr algn="just"/>
            <a:endParaRPr lang="es-MX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ia"/>
            </a:endParaRPr>
          </a:p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Para el mes de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Febrero </a:t>
            </a:r>
            <a:r>
              <a:rPr lang="es-MX" dirty="0">
                <a:latin typeface="Arial" pitchFamily="34" charset="0"/>
                <a:cs typeface="Arial" pitchFamily="34" charset="0"/>
              </a:rPr>
              <a:t>se presentaron 4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2 Felicitaciones </a:t>
            </a:r>
            <a:r>
              <a:rPr lang="es-MX" dirty="0">
                <a:latin typeface="Arial" pitchFamily="34" charset="0"/>
                <a:cs typeface="Arial" pitchFamily="34" charset="0"/>
              </a:rPr>
              <a:t>que corresponden al 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27%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latin typeface="Arial" pitchFamily="34" charset="0"/>
                <a:cs typeface="Arial" pitchFamily="34" charset="0"/>
              </a:rPr>
              <a:t>de las manifestaciones del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mes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" y="1836201"/>
            <a:ext cx="8168640" cy="264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49315" y="4656650"/>
            <a:ext cx="8503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itchFamily="34" charset="0"/>
                <a:cs typeface="Arial" pitchFamily="34" charset="0"/>
              </a:rPr>
              <a:t>El servicio que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sobresalió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en el mes de Febrero fue Hospitalización con 14 felicitaciones, seguido del servicio de Consulta Externa quien obtuvo 11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felicitaciones.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57210" y="445564"/>
            <a:ext cx="860391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u="sng" dirty="0" smtClean="0">
                <a:latin typeface="+mn-lt"/>
              </a:rPr>
              <a:t>SUGERENCIAS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Durante el mes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 Febrero se </a:t>
            </a:r>
            <a:r>
              <a:rPr lang="es-MX" dirty="0">
                <a:latin typeface="Arial" pitchFamily="34" charset="0"/>
                <a:cs typeface="Arial" pitchFamily="34" charset="0"/>
              </a:rPr>
              <a:t>recibieron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sugerencias </a:t>
            </a:r>
            <a:r>
              <a:rPr lang="es-MX" dirty="0">
                <a:latin typeface="Arial" pitchFamily="34" charset="0"/>
                <a:cs typeface="Arial" pitchFamily="34" charset="0"/>
              </a:rPr>
              <a:t>por parte de los usuarios, que corresponden al 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4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es-MX" dirty="0">
                <a:latin typeface="Arial" pitchFamily="34" charset="0"/>
                <a:cs typeface="Arial" pitchFamily="34" charset="0"/>
              </a:rPr>
              <a:t>de las manifestaciones del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mes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r>
              <a:rPr lang="es-MX" sz="3200" dirty="0"/>
              <a:t/>
            </a:r>
            <a:br>
              <a:rPr lang="es-MX" sz="3200" dirty="0"/>
            </a:b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i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1" y="2198688"/>
            <a:ext cx="8351667" cy="293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2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linica antioquia 2003[1]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tilla clinica antioquia" id="{2E59B3EC-8C85-405F-AAD1-74F343598095}" vid="{01771668-E4E1-41FE-8C60-4EBE493A888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17426</TotalTime>
  <Words>320</Words>
  <Application>Microsoft Office PowerPoint</Application>
  <PresentationFormat>Presentación en pantalla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Plantilla clinica antioquia 2003[1]</vt:lpstr>
      <vt:lpstr>COMITÉ DE ÉTICA   Clínica Antioquia Sede Sur Marzo 2023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TIPO OCEANIA  BOLD 45PTS</dc:title>
  <dc:creator>Coordinadora Siau</dc:creator>
  <cp:lastModifiedBy>CoordCalidad</cp:lastModifiedBy>
  <cp:revision>1549</cp:revision>
  <dcterms:created xsi:type="dcterms:W3CDTF">2015-03-20T14:21:42Z</dcterms:created>
  <dcterms:modified xsi:type="dcterms:W3CDTF">2023-03-23T14:42:25Z</dcterms:modified>
</cp:coreProperties>
</file>