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420" r:id="rId3"/>
    <p:sldId id="399" r:id="rId4"/>
    <p:sldId id="339" r:id="rId5"/>
    <p:sldId id="415" r:id="rId6"/>
    <p:sldId id="416" r:id="rId7"/>
    <p:sldId id="401" r:id="rId8"/>
    <p:sldId id="402" r:id="rId9"/>
    <p:sldId id="403" r:id="rId10"/>
    <p:sldId id="404" r:id="rId11"/>
    <p:sldId id="406" r:id="rId12"/>
    <p:sldId id="414" r:id="rId13"/>
    <p:sldId id="407" r:id="rId14"/>
    <p:sldId id="408" r:id="rId15"/>
    <p:sldId id="409" r:id="rId16"/>
    <p:sldId id="410" r:id="rId17"/>
    <p:sldId id="411" r:id="rId18"/>
    <p:sldId id="412" r:id="rId19"/>
    <p:sldId id="425" r:id="rId20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U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6699"/>
    <a:srgbClr val="FDE2FE"/>
    <a:srgbClr val="F790FA"/>
    <a:srgbClr val="E36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Numero de Peticiones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Peticiones!$A$2</c:f>
              <c:strCache>
                <c:ptCount val="1"/>
                <c:pt idx="0">
                  <c:v>Itagui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Peticiones!$S$1:$X$1</c:f>
              <c:strCache>
                <c:ptCount val="6"/>
                <c:pt idx="0">
                  <c:v>MAR</c:v>
                </c:pt>
                <c:pt idx="1">
                  <c:v>ABR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AGO</c:v>
                </c:pt>
              </c:strCache>
            </c:strRef>
          </c:cat>
          <c:val>
            <c:numRef>
              <c:f>Peticiones!$S$2:$X$2</c:f>
              <c:numCache>
                <c:formatCode>General</c:formatCode>
                <c:ptCount val="6"/>
                <c:pt idx="0">
                  <c:v>110</c:v>
                </c:pt>
                <c:pt idx="1">
                  <c:v>79</c:v>
                </c:pt>
                <c:pt idx="2">
                  <c:v>107</c:v>
                </c:pt>
                <c:pt idx="3">
                  <c:v>107</c:v>
                </c:pt>
                <c:pt idx="4">
                  <c:v>94</c:v>
                </c:pt>
                <c:pt idx="5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39-46D8-BB06-775940C763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5891200"/>
        <c:axId val="115909376"/>
      </c:lineChart>
      <c:catAx>
        <c:axId val="115891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5909376"/>
        <c:crosses val="autoZero"/>
        <c:auto val="1"/>
        <c:lblAlgn val="ctr"/>
        <c:lblOffset val="100"/>
        <c:noMultiLvlLbl val="0"/>
      </c:catAx>
      <c:valAx>
        <c:axId val="11590937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# peticiones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crossAx val="115891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Numero de Reclamos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Reclamos!$A$2</c:f>
              <c:strCache>
                <c:ptCount val="1"/>
                <c:pt idx="0">
                  <c:v>Itagui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Reclamos!$S$1:$X$1</c:f>
              <c:strCache>
                <c:ptCount val="6"/>
                <c:pt idx="0">
                  <c:v>MAR</c:v>
                </c:pt>
                <c:pt idx="1">
                  <c:v>ABR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AGO</c:v>
                </c:pt>
              </c:strCache>
            </c:strRef>
          </c:cat>
          <c:val>
            <c:numRef>
              <c:f>Reclamos!$S$2:$X$2</c:f>
              <c:numCache>
                <c:formatCode>General</c:formatCode>
                <c:ptCount val="6"/>
                <c:pt idx="0">
                  <c:v>28</c:v>
                </c:pt>
                <c:pt idx="1">
                  <c:v>27</c:v>
                </c:pt>
                <c:pt idx="2">
                  <c:v>31</c:v>
                </c:pt>
                <c:pt idx="3">
                  <c:v>22</c:v>
                </c:pt>
                <c:pt idx="4">
                  <c:v>32</c:v>
                </c:pt>
                <c:pt idx="5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24-449A-8F71-9F5B76B6E1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5698304"/>
        <c:axId val="115704192"/>
      </c:lineChart>
      <c:catAx>
        <c:axId val="115698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5704192"/>
        <c:crosses val="autoZero"/>
        <c:auto val="1"/>
        <c:lblAlgn val="ctr"/>
        <c:lblOffset val="100"/>
        <c:noMultiLvlLbl val="0"/>
      </c:catAx>
      <c:valAx>
        <c:axId val="11570419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# Reclamos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crossAx val="115698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NUMERO DE QUEJAS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Quejas!$A$2</c:f>
              <c:strCache>
                <c:ptCount val="1"/>
                <c:pt idx="0">
                  <c:v>itagui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Quejas!$S$1:$X$1</c:f>
              <c:strCache>
                <c:ptCount val="6"/>
                <c:pt idx="0">
                  <c:v>MAR</c:v>
                </c:pt>
                <c:pt idx="1">
                  <c:v>ABRI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AGO</c:v>
                </c:pt>
              </c:strCache>
            </c:strRef>
          </c:cat>
          <c:val>
            <c:numRef>
              <c:f>Quejas!$S$2:$X$2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B1-4950-9B2F-101AAAE36E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5518080"/>
        <c:axId val="115523968"/>
      </c:lineChart>
      <c:catAx>
        <c:axId val="115518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5523968"/>
        <c:crosses val="autoZero"/>
        <c:auto val="1"/>
        <c:lblAlgn val="ctr"/>
        <c:lblOffset val="100"/>
        <c:noMultiLvlLbl val="0"/>
      </c:catAx>
      <c:valAx>
        <c:axId val="11552396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QUEJAS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crossAx val="115518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Numero de Felicitaciones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3457766181713141"/>
          <c:y val="0.19945492804138681"/>
          <c:w val="0.86176658413394103"/>
          <c:h val="0.62490728197907397"/>
        </c:manualLayout>
      </c:layout>
      <c:lineChart>
        <c:grouping val="standard"/>
        <c:varyColors val="0"/>
        <c:ser>
          <c:idx val="0"/>
          <c:order val="0"/>
          <c:tx>
            <c:strRef>
              <c:f>Felicitaciones!$A$2</c:f>
              <c:strCache>
                <c:ptCount val="1"/>
                <c:pt idx="0">
                  <c:v>Itagui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Felicitaciones!$S$1:$X$1</c:f>
              <c:strCache>
                <c:ptCount val="6"/>
                <c:pt idx="0">
                  <c:v>MAR</c:v>
                </c:pt>
                <c:pt idx="1">
                  <c:v>ABR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AGO</c:v>
                </c:pt>
              </c:strCache>
            </c:strRef>
          </c:cat>
          <c:val>
            <c:numRef>
              <c:f>Felicitaciones!$S$2:$X$2</c:f>
              <c:numCache>
                <c:formatCode>General</c:formatCode>
                <c:ptCount val="6"/>
                <c:pt idx="0">
                  <c:v>45</c:v>
                </c:pt>
                <c:pt idx="1">
                  <c:v>91</c:v>
                </c:pt>
                <c:pt idx="2">
                  <c:v>102</c:v>
                </c:pt>
                <c:pt idx="3">
                  <c:v>98</c:v>
                </c:pt>
                <c:pt idx="4">
                  <c:v>82</c:v>
                </c:pt>
                <c:pt idx="5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59-4DEB-917E-AC1E8CE1F2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6283264"/>
        <c:axId val="116284800"/>
      </c:lineChart>
      <c:catAx>
        <c:axId val="116283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6284800"/>
        <c:crosses val="autoZero"/>
        <c:auto val="1"/>
        <c:lblAlgn val="ctr"/>
        <c:lblOffset val="100"/>
        <c:noMultiLvlLbl val="0"/>
      </c:catAx>
      <c:valAx>
        <c:axId val="11628480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# Felicitaciones</a:t>
                </a:r>
              </a:p>
            </c:rich>
          </c:tx>
          <c:layout>
            <c:manualLayout>
              <c:xMode val="edge"/>
              <c:yMode val="edge"/>
              <c:x val="2.387774594078319E-2"/>
              <c:y val="0.366723745093360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crossAx val="116283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Numero de Sugerencias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2850338090497174"/>
          <c:y val="0.15431862004273281"/>
          <c:w val="0.85029149082373501"/>
          <c:h val="0.66830197856410789"/>
        </c:manualLayout>
      </c:layout>
      <c:lineChart>
        <c:grouping val="standard"/>
        <c:varyColors val="0"/>
        <c:ser>
          <c:idx val="1"/>
          <c:order val="0"/>
          <c:tx>
            <c:strRef>
              <c:f>Sugerencias!$A$2</c:f>
              <c:strCache>
                <c:ptCount val="1"/>
                <c:pt idx="0">
                  <c:v>Itagui </c:v>
                </c:pt>
              </c:strCache>
            </c:strRef>
          </c:tx>
          <c:spPr>
            <a:ln w="31750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Sugerencias!$S$1:$X$1</c:f>
              <c:strCache>
                <c:ptCount val="6"/>
                <c:pt idx="0">
                  <c:v>MAR</c:v>
                </c:pt>
                <c:pt idx="1">
                  <c:v>ABR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AGO</c:v>
                </c:pt>
              </c:strCache>
            </c:strRef>
          </c:cat>
          <c:val>
            <c:numRef>
              <c:f>Sugerencias!$S$2:$X$2</c:f>
              <c:numCache>
                <c:formatCode>General</c:formatCode>
                <c:ptCount val="6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15</c:v>
                </c:pt>
                <c:pt idx="4">
                  <c:v>10</c:v>
                </c:pt>
                <c:pt idx="5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FC-4BEF-904E-1196BDD84C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6201344"/>
        <c:axId val="116232192"/>
      </c:lineChart>
      <c:catAx>
        <c:axId val="11620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6232192"/>
        <c:crosses val="autoZero"/>
        <c:auto val="1"/>
        <c:lblAlgn val="ctr"/>
        <c:lblOffset val="100"/>
        <c:noMultiLvlLbl val="0"/>
      </c:catAx>
      <c:valAx>
        <c:axId val="11623219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# sugerencias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crossAx val="116201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FCDF6-424F-4BE3-AE52-2EE707DEBD7D}" type="datetimeFigureOut">
              <a:rPr lang="es-CO" smtClean="0"/>
              <a:pPr/>
              <a:t>14/09/2023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CB0D6-FC57-4EF9-BD47-FF2DACE76ED6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6684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36C5-F9FB-4D21-97C6-623EBEFDA7EB}" type="datetimeFigureOut">
              <a:rPr lang="es-CO"/>
              <a:pPr>
                <a:defRPr/>
              </a:pPr>
              <a:t>14/09/2023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8E720-F995-4049-9F62-79955AAC35E7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489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C5C7-066C-47D0-BFA8-F96139326CD0}" type="datetimeFigureOut">
              <a:rPr lang="es-CO"/>
              <a:pPr>
                <a:defRPr/>
              </a:pPr>
              <a:t>14/09/2023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A52FE-46A7-45F4-8329-EAB8AE459A38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221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F5CD-D373-4131-B919-7EEBD801BA6D}" type="datetimeFigureOut">
              <a:rPr lang="es-CO"/>
              <a:pPr>
                <a:defRPr/>
              </a:pPr>
              <a:t>14/09/2023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632C3-B28D-466E-9DB8-900D937615DD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32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FC08-5D50-472F-A632-B37BFB5ACDA7}" type="datetimeFigureOut">
              <a:rPr lang="es-CO"/>
              <a:pPr>
                <a:defRPr/>
              </a:pPr>
              <a:t>14/09/2023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FBE22-D79E-48CB-AACD-32B7EC0E3CC3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439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3325-2AF5-4653-BE84-E00F28740480}" type="datetimeFigureOut">
              <a:rPr lang="es-CO"/>
              <a:pPr>
                <a:defRPr/>
              </a:pPr>
              <a:t>14/09/2023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928B3-2012-4EF0-972A-B708EEF6F829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926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FF49-62C7-4BD9-9FF3-06FB99169112}" type="datetimeFigureOut">
              <a:rPr lang="es-CO"/>
              <a:pPr>
                <a:defRPr/>
              </a:pPr>
              <a:t>14/09/2023</a:t>
            </a:fld>
            <a:endParaRPr lang="es-C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A36AD-6C26-4F0D-8A66-BC52E6BA2AA3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110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CA12-471A-4D4F-A98D-F49F662D25ED}" type="datetimeFigureOut">
              <a:rPr lang="es-CO"/>
              <a:pPr>
                <a:defRPr/>
              </a:pPr>
              <a:t>14/09/2023</a:t>
            </a:fld>
            <a:endParaRPr lang="es-CO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22F27-5A33-4552-858B-9FAFEA032D2D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0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A522-53DA-4227-833E-891A39A41DB6}" type="datetimeFigureOut">
              <a:rPr lang="es-CO"/>
              <a:pPr>
                <a:defRPr/>
              </a:pPr>
              <a:t>14/09/2023</a:t>
            </a:fld>
            <a:endParaRPr lang="es-CO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A7419-EF76-4698-B9CF-8CB386EDDC28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301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18AD6-35E9-4702-85EE-C055582D0306}" type="datetimeFigureOut">
              <a:rPr lang="es-CO"/>
              <a:pPr>
                <a:defRPr/>
              </a:pPr>
              <a:t>14/09/2023</a:t>
            </a:fld>
            <a:endParaRPr lang="es-CO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D72C9-0259-4B24-B207-C2F23B930272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005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A120-E580-4CB1-BEB3-0987134E5475}" type="datetimeFigureOut">
              <a:rPr lang="es-CO"/>
              <a:pPr>
                <a:defRPr/>
              </a:pPr>
              <a:t>14/09/2023</a:t>
            </a:fld>
            <a:endParaRPr lang="es-C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1CDFC-F029-4164-AB32-986FE8BDA1F4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938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2347-B10C-4954-B77A-0E9A30B91E29}" type="datetimeFigureOut">
              <a:rPr lang="es-CO"/>
              <a:pPr>
                <a:defRPr/>
              </a:pPr>
              <a:t>14/09/2023</a:t>
            </a:fld>
            <a:endParaRPr lang="es-C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D153-F542-4615-9857-3199DFD1238E}" type="slidenum">
              <a:rPr lang="es-CO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847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CE2688-4BF6-43F1-BD05-76CFEC8C651B}" type="datetimeFigureOut">
              <a:rPr lang="es-CO"/>
              <a:pPr>
                <a:defRPr/>
              </a:pPr>
              <a:t>14/09/2023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533C4FF-096B-4662-9C4C-05B075C78C67}" type="slidenum">
              <a:rPr lang="es-CO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26967" y="-259201"/>
            <a:ext cx="8817033" cy="2699266"/>
          </a:xfrm>
        </p:spPr>
        <p:txBody>
          <a:bodyPr/>
          <a:lstStyle/>
          <a:p>
            <a:r>
              <a:rPr lang="es-CO" sz="4000" b="1" dirty="0">
                <a:solidFill>
                  <a:schemeClr val="bg1"/>
                </a:solidFill>
              </a:rPr>
              <a:t>COMITÉ DE ÉTICA </a:t>
            </a:r>
            <a:br>
              <a:rPr lang="es-CO" sz="4000" b="1" dirty="0">
                <a:solidFill>
                  <a:schemeClr val="bg1"/>
                </a:solidFill>
                <a:latin typeface="+mn-lt"/>
              </a:rPr>
            </a:br>
            <a:r>
              <a:rPr lang="es-CO" sz="4000" b="1" dirty="0">
                <a:solidFill>
                  <a:schemeClr val="bg1"/>
                </a:solidFill>
              </a:rPr>
              <a:t>Clínica Antioquia Sede Sur</a:t>
            </a:r>
            <a:br>
              <a:rPr lang="es-CO" sz="4000" b="1" dirty="0">
                <a:solidFill>
                  <a:schemeClr val="bg1"/>
                </a:solidFill>
              </a:rPr>
            </a:br>
            <a:r>
              <a:rPr lang="es-CO" sz="4000" b="1" dirty="0">
                <a:solidFill>
                  <a:schemeClr val="bg1"/>
                </a:solidFill>
              </a:rPr>
              <a:t>Agosto 2023</a:t>
            </a:r>
            <a:r>
              <a:rPr lang="es-CO" sz="4000" dirty="0"/>
              <a:t> 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 rot="10800000" flipV="1">
            <a:off x="0" y="5222204"/>
            <a:ext cx="6510528" cy="14992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MX" sz="3200" b="1" dirty="0" err="1">
                <a:solidFill>
                  <a:schemeClr val="bg1"/>
                </a:solidFill>
                <a:latin typeface="Oceania"/>
              </a:rPr>
              <a:t>Yessica</a:t>
            </a:r>
            <a:r>
              <a:rPr lang="es-MX" sz="3200" b="1" dirty="0">
                <a:solidFill>
                  <a:schemeClr val="bg1"/>
                </a:solidFill>
                <a:latin typeface="Oceania"/>
              </a:rPr>
              <a:t> González- Líder ACP</a:t>
            </a:r>
          </a:p>
          <a:p>
            <a:pPr eaLnBrk="1" hangingPunct="1">
              <a:defRPr/>
            </a:pPr>
            <a:r>
              <a:rPr lang="es-MX" sz="3200" b="1" dirty="0">
                <a:solidFill>
                  <a:schemeClr val="bg1"/>
                </a:solidFill>
                <a:latin typeface="Oceania"/>
              </a:rPr>
              <a:t>Juliana Ángel – Trabajadora Social </a:t>
            </a:r>
            <a:endParaRPr lang="es-CO" sz="3200" b="1" dirty="0">
              <a:solidFill>
                <a:schemeClr val="bg1"/>
              </a:solidFill>
              <a:latin typeface="Oceania"/>
            </a:endParaRPr>
          </a:p>
          <a:p>
            <a:br>
              <a:rPr lang="es-MX" sz="3200" dirty="0"/>
            </a:br>
            <a:br>
              <a:rPr lang="es-MX" sz="3200" dirty="0"/>
            </a:br>
            <a:endParaRPr lang="es-CO" sz="3200" dirty="0">
              <a:solidFill>
                <a:schemeClr val="bg1"/>
              </a:solidFill>
              <a:latin typeface="Oceania"/>
            </a:endParaRPr>
          </a:p>
          <a:p>
            <a:pPr eaLnBrk="1" hangingPunct="1">
              <a:defRPr/>
            </a:pPr>
            <a:endParaRPr lang="es-CO" sz="3200" dirty="0">
              <a:solidFill>
                <a:schemeClr val="bg1"/>
              </a:solidFill>
              <a:latin typeface="Oceania"/>
            </a:endParaRPr>
          </a:p>
          <a:p>
            <a:pPr eaLnBrk="1" hangingPunct="1">
              <a:defRPr/>
            </a:pPr>
            <a:endParaRPr lang="es-CO" sz="3200" dirty="0">
              <a:solidFill>
                <a:schemeClr val="bg1"/>
              </a:solidFill>
              <a:latin typeface="Oceania"/>
            </a:endParaRPr>
          </a:p>
        </p:txBody>
      </p:sp>
      <p:sp>
        <p:nvSpPr>
          <p:cNvPr id="3" name="2 Rectángulo"/>
          <p:cNvSpPr/>
          <p:nvPr/>
        </p:nvSpPr>
        <p:spPr>
          <a:xfrm flipH="1">
            <a:off x="6602709" y="3613666"/>
            <a:ext cx="104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70045" y="790120"/>
            <a:ext cx="860391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9999"/>
                </a:solidFill>
                <a:latin typeface="+mn-lt"/>
              </a:rPr>
              <a:t>SUGERENCIAS</a:t>
            </a:r>
          </a:p>
          <a:p>
            <a:pPr algn="just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br>
              <a:rPr lang="es-MX" sz="3200" dirty="0"/>
            </a:b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ia"/>
            </a:endParaRPr>
          </a:p>
        </p:txBody>
      </p:sp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320169"/>
              </p:ext>
            </p:extLst>
          </p:nvPr>
        </p:nvGraphicFramePr>
        <p:xfrm>
          <a:off x="1277985" y="1826171"/>
          <a:ext cx="6588029" cy="287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221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83918" y="891937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  <a:cs typeface="Arial" pitchFamily="34" charset="0"/>
              </a:rPr>
              <a:t>SATISFACCIÓN DE LOS USUARIOS: 95.1%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6CA21C-2A81-83EE-6D9E-2C1F9CCE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9" y="1819008"/>
            <a:ext cx="8079065" cy="336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62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40522" y="865554"/>
            <a:ext cx="6341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  <a:cs typeface="Arial" pitchFamily="34" charset="0"/>
              </a:rPr>
              <a:t>GRADO DE HUMANIZACIÓN: 4.53%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178F74-F1D0-BC9C-8CE1-6C97DBD77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06" y="1888381"/>
            <a:ext cx="7976987" cy="332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02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38934" y="950677"/>
            <a:ext cx="585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</a:rPr>
              <a:t>IMAGENOLOGÍA 4.74%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BCEDB7-3CD3-3BB5-ECB7-F253FCD23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79" y="1929842"/>
            <a:ext cx="7977241" cy="337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75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36168" y="847305"/>
            <a:ext cx="585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</a:rPr>
              <a:t>CONSULTA EXTERNA 4.61%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128325-EE84-2BB0-8EDB-8956E187A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60" y="1716828"/>
            <a:ext cx="7921479" cy="342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83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8364" y="585138"/>
            <a:ext cx="585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</a:rPr>
              <a:t>CIRUGÍA 4.62%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31010E-5748-6BCA-DFAB-FE7407993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80" y="1637627"/>
            <a:ext cx="8066639" cy="3368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24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2268" y="639264"/>
            <a:ext cx="585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</a:rPr>
              <a:t>URGENCIAS 3,77%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51AAD0-9BD8-F14C-2903-B90C3AFDB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37" y="1732262"/>
            <a:ext cx="7975526" cy="339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30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29836" y="664784"/>
            <a:ext cx="585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</a:rPr>
              <a:t>HOSPITALIZACIÓN 4.51%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298D3F-932E-2991-23DB-5AF84F867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8" y="1726028"/>
            <a:ext cx="7910302" cy="340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456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65120" y="633329"/>
            <a:ext cx="3523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9999"/>
                </a:solidFill>
                <a:latin typeface="+mn-lt"/>
              </a:rPr>
              <a:t>UCI/UCE 4.90% </a:t>
            </a:r>
            <a:endParaRPr lang="es-CO" sz="3200" b="1" dirty="0">
              <a:solidFill>
                <a:srgbClr val="009999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C0EC72-1B09-A908-067E-29AD8DA3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9" y="1507793"/>
            <a:ext cx="8134552" cy="346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392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01B62A-CBFB-AA43-27EB-E5AD58F6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4077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s-ES" b="1" dirty="0">
              <a:solidFill>
                <a:srgbClr val="009999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009999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009999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009999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009999"/>
              </a:solidFill>
            </a:endParaRPr>
          </a:p>
          <a:p>
            <a:pPr marL="0" indent="0" algn="r">
              <a:buNone/>
            </a:pPr>
            <a:endParaRPr lang="es-ES" b="1" dirty="0">
              <a:solidFill>
                <a:srgbClr val="009999"/>
              </a:solidFill>
            </a:endParaRPr>
          </a:p>
          <a:p>
            <a:pPr marL="0" indent="0" algn="r">
              <a:buNone/>
            </a:pPr>
            <a:r>
              <a:rPr lang="es-ES" sz="3600" b="1" dirty="0"/>
              <a:t>Muchas Gracias.</a:t>
            </a: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176723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D17F4-81E9-928D-5AE7-E91D2E57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9999"/>
                </a:solidFill>
                <a:latin typeface="+mn-lt"/>
              </a:rPr>
              <a:t>OBJETIVO</a:t>
            </a:r>
            <a:endParaRPr lang="es-CO" b="1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63594-C008-00BA-3370-6597AFC54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Propender por una atención humanizada, velando por el respeto de los derechos de los usuarios, la privacidad, seguridad y confidencialidad en el proceso de atención de los pacientes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0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3062" y="1516055"/>
            <a:ext cx="79178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62499" y="567517"/>
            <a:ext cx="7015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9999"/>
                </a:solidFill>
                <a:latin typeface="+mn-lt"/>
              </a:rPr>
              <a:t>COMPROMISOS REUNIÓN ANTERIOR</a:t>
            </a:r>
            <a:endParaRPr lang="es-CO" sz="3600" b="1" dirty="0">
              <a:solidFill>
                <a:srgbClr val="009999"/>
              </a:solidFill>
              <a:latin typeface="+mn-lt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0D00607-F480-1738-6EB6-663AAD72E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Revisar Dinámica de Derechos y Deberes.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30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28613" y="228124"/>
            <a:ext cx="848677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ia"/>
            </a:endParaRPr>
          </a:p>
          <a:p>
            <a:pPr algn="ctr"/>
            <a:r>
              <a:rPr lang="es-CO" sz="3600" b="1" dirty="0">
                <a:solidFill>
                  <a:srgbClr val="009999"/>
                </a:solidFill>
                <a:latin typeface="+mn-lt"/>
              </a:rPr>
              <a:t>PQRSF </a:t>
            </a:r>
          </a:p>
          <a:p>
            <a:pPr algn="ctr"/>
            <a:endParaRPr lang="es-CO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ia"/>
            </a:endParaRPr>
          </a:p>
          <a:p>
            <a:endPara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es-CO" dirty="0">
                <a:latin typeface="+mn-lt"/>
                <a:cs typeface="Arial" pitchFamily="34" charset="0"/>
              </a:rPr>
              <a:t>Para el mes de Agosto se registraron un total de </a:t>
            </a:r>
            <a:r>
              <a:rPr lang="es-CO" b="1" dirty="0">
                <a:latin typeface="+mn-lt"/>
                <a:cs typeface="Arial" pitchFamily="34" charset="0"/>
              </a:rPr>
              <a:t>238</a:t>
            </a:r>
            <a:r>
              <a:rPr lang="es-CO" dirty="0">
                <a:latin typeface="+mn-lt"/>
                <a:cs typeface="Arial" pitchFamily="34" charset="0"/>
              </a:rPr>
              <a:t> manifestaciones, de las cuales se obtuvo el siguiente resultado: </a:t>
            </a:r>
          </a:p>
          <a:p>
            <a:endParaRPr lang="es-CO" dirty="0">
              <a:latin typeface="+mn-lt"/>
            </a:endParaRPr>
          </a:p>
          <a:p>
            <a:endParaRPr lang="es-CO" dirty="0">
              <a:latin typeface="+mn-lt"/>
            </a:endParaRPr>
          </a:p>
          <a:p>
            <a:endParaRPr lang="es-CO" dirty="0"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C4E806-CED5-92C4-7D2C-23E99DA94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19" y="2922517"/>
            <a:ext cx="7953561" cy="191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8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89690" y="190426"/>
            <a:ext cx="5525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9999"/>
                </a:solidFill>
                <a:latin typeface="+mn-lt"/>
              </a:rPr>
              <a:t>PETICIONES Y RECLAMOS </a:t>
            </a:r>
            <a:endParaRPr lang="es-CO" sz="4000" dirty="0">
              <a:solidFill>
                <a:srgbClr val="009999"/>
              </a:solidFill>
              <a:latin typeface="+mn-lt"/>
            </a:endParaRPr>
          </a:p>
        </p:txBody>
      </p:sp>
      <p:graphicFrame>
        <p:nvGraphicFramePr>
          <p:cNvPr id="4" name="4 Gráfico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887093"/>
              </p:ext>
            </p:extLst>
          </p:nvPr>
        </p:nvGraphicFramePr>
        <p:xfrm>
          <a:off x="1155633" y="1207769"/>
          <a:ext cx="6732020" cy="235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15508"/>
              </p:ext>
            </p:extLst>
          </p:nvPr>
        </p:nvGraphicFramePr>
        <p:xfrm>
          <a:off x="1155633" y="3738456"/>
          <a:ext cx="6732020" cy="246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932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511807" y="827243"/>
            <a:ext cx="60941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9999"/>
                </a:solidFill>
                <a:latin typeface="+mn-lt"/>
              </a:rPr>
              <a:t>CAUSALIDADES </a:t>
            </a:r>
            <a:endParaRPr lang="es-CO" sz="4000" dirty="0">
              <a:solidFill>
                <a:srgbClr val="009999"/>
              </a:solidFill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1112B5-2F64-FC96-4968-B40B96A12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76564"/>
              </p:ext>
            </p:extLst>
          </p:nvPr>
        </p:nvGraphicFramePr>
        <p:xfrm>
          <a:off x="1789043" y="1683026"/>
          <a:ext cx="5671928" cy="4240686"/>
        </p:xfrm>
        <a:graphic>
          <a:graphicData uri="http://schemas.openxmlformats.org/drawingml/2006/table">
            <a:tbl>
              <a:tblPr/>
              <a:tblGrid>
                <a:gridCol w="3856912">
                  <a:extLst>
                    <a:ext uri="{9D8B030D-6E8A-4147-A177-3AD203B41FA5}">
                      <a16:colId xmlns:a16="http://schemas.microsoft.com/office/drawing/2014/main" val="3393816561"/>
                    </a:ext>
                  </a:extLst>
                </a:gridCol>
                <a:gridCol w="907508">
                  <a:extLst>
                    <a:ext uri="{9D8B030D-6E8A-4147-A177-3AD203B41FA5}">
                      <a16:colId xmlns:a16="http://schemas.microsoft.com/office/drawing/2014/main" val="3922199318"/>
                    </a:ext>
                  </a:extLst>
                </a:gridCol>
                <a:gridCol w="907508">
                  <a:extLst>
                    <a:ext uri="{9D8B030D-6E8A-4147-A177-3AD203B41FA5}">
                      <a16:colId xmlns:a16="http://schemas.microsoft.com/office/drawing/2014/main" val="3320928651"/>
                    </a:ext>
                  </a:extLst>
                </a:gridCol>
              </a:tblGrid>
              <a:tr h="2494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Causalidad Total (Reclamos, Peticiones y Derechos)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74315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Oportunidad de asignación de cita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664549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Oportunidad en la Programacion de Cirugia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889771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ayuda diagnóstica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968092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Direccionamiento e información recibida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89674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Desacuerdo en el diagnóstico y/o tratamiento clínico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89734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252393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474547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cumplimiento de las expectativas del usuario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192017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Demora en la atención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64979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historia clinica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614324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no es responsabilidad de la Clinica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275252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729522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Inconformidad con la clasificación del triage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705278"/>
                  </a:ext>
                </a:extLst>
              </a:tr>
              <a:tr h="24945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Oportunidad en la entrega de resultados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290329"/>
                  </a:ext>
                </a:extLst>
              </a:tr>
              <a:tr h="4989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13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24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33474" y="632804"/>
            <a:ext cx="850325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9999"/>
                </a:solidFill>
                <a:latin typeface="+mn-lt"/>
              </a:rPr>
              <a:t>QUEJAS</a:t>
            </a:r>
          </a:p>
          <a:p>
            <a:pPr algn="just"/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s-CO" dirty="0">
              <a:latin typeface="+mn-lt"/>
              <a:cs typeface="Arial" pitchFamily="34" charset="0"/>
            </a:endParaRPr>
          </a:p>
        </p:txBody>
      </p:sp>
      <p:graphicFrame>
        <p:nvGraphicFramePr>
          <p:cNvPr id="2" name="3 Gráfico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940287"/>
              </p:ext>
            </p:extLst>
          </p:nvPr>
        </p:nvGraphicFramePr>
        <p:xfrm>
          <a:off x="1269415" y="1779697"/>
          <a:ext cx="6907176" cy="273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076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531044" y="270662"/>
            <a:ext cx="7801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9999"/>
                </a:solidFill>
                <a:latin typeface="Oceania"/>
              </a:rPr>
              <a:t>PQR y </a:t>
            </a:r>
            <a:r>
              <a:rPr lang="es-MX" sz="2800" b="1" dirty="0">
                <a:solidFill>
                  <a:srgbClr val="009999"/>
                </a:solidFill>
                <a:latin typeface="+mn-lt"/>
              </a:rPr>
              <a:t>Derechos</a:t>
            </a:r>
            <a:r>
              <a:rPr lang="es-MX" sz="2800" b="1" dirty="0">
                <a:solidFill>
                  <a:srgbClr val="009999"/>
                </a:solidFill>
                <a:latin typeface="Oceania"/>
              </a:rPr>
              <a:t> de Petición por EAPB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35936" y="5099357"/>
            <a:ext cx="86495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/>
              <a:t>La EPS que obtuvo más tramites en el mes de Mayo fue la </a:t>
            </a:r>
            <a:r>
              <a:rPr lang="es-CO" sz="1600" b="1" dirty="0">
                <a:solidFill>
                  <a:srgbClr val="009999"/>
                </a:solidFill>
              </a:rPr>
              <a:t>EPS Sura </a:t>
            </a:r>
            <a:r>
              <a:rPr lang="es-CO" sz="1600" dirty="0"/>
              <a:t>con un </a:t>
            </a:r>
            <a:r>
              <a:rPr lang="es-CO" sz="1600" b="1" dirty="0">
                <a:solidFill>
                  <a:srgbClr val="009999"/>
                </a:solidFill>
              </a:rPr>
              <a:t>35.71%</a:t>
            </a:r>
            <a:r>
              <a:rPr lang="es-CO" sz="1600" dirty="0">
                <a:solidFill>
                  <a:srgbClr val="009999"/>
                </a:solidFill>
              </a:rPr>
              <a:t>, </a:t>
            </a:r>
            <a:r>
              <a:rPr lang="es-CO" sz="1600" dirty="0"/>
              <a:t>es decir, se presentaron </a:t>
            </a:r>
            <a:r>
              <a:rPr lang="es-CO" sz="1600" b="1" dirty="0">
                <a:solidFill>
                  <a:srgbClr val="009999"/>
                </a:solidFill>
              </a:rPr>
              <a:t>85 </a:t>
            </a:r>
            <a:r>
              <a:rPr lang="es-CO" sz="1600" dirty="0"/>
              <a:t>tramites puestos por los usuarios, seguido de la </a:t>
            </a:r>
            <a:r>
              <a:rPr lang="es-CO" sz="1600" b="1" dirty="0">
                <a:solidFill>
                  <a:srgbClr val="009999"/>
                </a:solidFill>
              </a:rPr>
              <a:t>EPS Salud total </a:t>
            </a:r>
            <a:r>
              <a:rPr lang="es-CO" sz="1600" dirty="0"/>
              <a:t>con un </a:t>
            </a:r>
            <a:r>
              <a:rPr lang="es-CO" sz="1600" b="1" dirty="0">
                <a:solidFill>
                  <a:srgbClr val="009999"/>
                </a:solidFill>
              </a:rPr>
              <a:t>29,41% </a:t>
            </a:r>
            <a:r>
              <a:rPr lang="es-CO" sz="1600" dirty="0"/>
              <a:t>el cual corresponde a </a:t>
            </a:r>
            <a:r>
              <a:rPr lang="es-CO" sz="1600" b="1" dirty="0">
                <a:solidFill>
                  <a:srgbClr val="009999"/>
                </a:solidFill>
              </a:rPr>
              <a:t>70</a:t>
            </a:r>
            <a:r>
              <a:rPr lang="es-CO" sz="1600" dirty="0"/>
              <a:t> tramites.</a:t>
            </a:r>
          </a:p>
          <a:p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A891B0-321D-0996-6F1C-3BF208D9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12" y="1252466"/>
            <a:ext cx="8440813" cy="37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9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92894" y="640356"/>
            <a:ext cx="86161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9999"/>
                </a:solidFill>
                <a:latin typeface="+mn-lt"/>
              </a:rPr>
              <a:t>FELICITACIONES</a:t>
            </a:r>
          </a:p>
          <a:p>
            <a:pPr algn="ctr"/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eania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05737" y="4771095"/>
            <a:ext cx="8503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latin typeface="+mn-lt"/>
                <a:cs typeface="Arial" pitchFamily="34" charset="0"/>
              </a:rPr>
              <a:t>Cirugía </a:t>
            </a:r>
            <a:r>
              <a:rPr lang="es-CO" sz="1600" b="1" dirty="0">
                <a:latin typeface="+mn-lt"/>
                <a:cs typeface="Arial" pitchFamily="34" charset="0"/>
              </a:rPr>
              <a:t>36 -</a:t>
            </a:r>
            <a:r>
              <a:rPr lang="es-CO" sz="1600" dirty="0">
                <a:latin typeface="+mn-lt"/>
                <a:cs typeface="Arial" pitchFamily="34" charset="0"/>
              </a:rPr>
              <a:t>Hospitalización </a:t>
            </a:r>
            <a:r>
              <a:rPr lang="es-CO" sz="1600" b="1" dirty="0">
                <a:latin typeface="+mn-lt"/>
                <a:cs typeface="Arial" pitchFamily="34" charset="0"/>
              </a:rPr>
              <a:t>20</a:t>
            </a:r>
            <a:r>
              <a:rPr lang="es-CO" sz="1600" dirty="0">
                <a:latin typeface="+mn-lt"/>
                <a:cs typeface="Arial" pitchFamily="34" charset="0"/>
              </a:rPr>
              <a:t>-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Consulta externa </a:t>
            </a:r>
            <a:r>
              <a:rPr lang="es-CO" sz="16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15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- </a:t>
            </a:r>
            <a:r>
              <a:rPr lang="es-CO" sz="1600" dirty="0">
                <a:latin typeface="+mn-lt"/>
                <a:cs typeface="Arial" pitchFamily="34" charset="0"/>
              </a:rPr>
              <a:t>UCI/UCE </a:t>
            </a:r>
            <a:r>
              <a:rPr lang="es-CO" sz="1600" b="1" dirty="0">
                <a:latin typeface="+mn-lt"/>
                <a:cs typeface="Arial" pitchFamily="34" charset="0"/>
              </a:rPr>
              <a:t>12-</a:t>
            </a:r>
            <a:r>
              <a:rPr lang="es-CO" sz="1600" dirty="0">
                <a:latin typeface="+mn-lt"/>
                <a:cs typeface="Arial" pitchFamily="34" charset="0"/>
              </a:rPr>
              <a:t> Urgencias </a:t>
            </a:r>
            <a:r>
              <a:rPr lang="es-CO" sz="1600" b="1" dirty="0">
                <a:latin typeface="+mn-lt"/>
                <a:cs typeface="Arial" pitchFamily="34" charset="0"/>
              </a:rPr>
              <a:t>3-</a:t>
            </a:r>
            <a:r>
              <a:rPr lang="es-CO" sz="1600" dirty="0">
                <a:latin typeface="+mn-lt"/>
                <a:cs typeface="Arial" pitchFamily="34" charset="0"/>
              </a:rPr>
              <a:t> Imagenología </a:t>
            </a:r>
            <a:r>
              <a:rPr lang="es-CO" sz="1600" b="1" dirty="0">
                <a:latin typeface="+mn-lt"/>
                <a:cs typeface="Arial" pitchFamily="34" charset="0"/>
              </a:rPr>
              <a:t>1</a:t>
            </a:r>
            <a:r>
              <a:rPr lang="es-CO" sz="1600" dirty="0">
                <a:latin typeface="+mn-lt"/>
                <a:cs typeface="Arial" pitchFamily="34" charset="0"/>
              </a:rPr>
              <a:t>-</a:t>
            </a:r>
            <a:r>
              <a:rPr lang="es-CO" sz="1600" b="1" dirty="0">
                <a:latin typeface="+mn-lt"/>
                <a:cs typeface="Arial" pitchFamily="34" charset="0"/>
              </a:rPr>
              <a:t> </a:t>
            </a:r>
            <a:r>
              <a:rPr lang="es-CO" sz="1600" dirty="0">
                <a:latin typeface="+mn-lt"/>
                <a:cs typeface="Arial" pitchFamily="34" charset="0"/>
              </a:rPr>
              <a:t> </a:t>
            </a:r>
            <a:endParaRPr lang="es-CO" sz="1600" b="1" dirty="0">
              <a:latin typeface="+mn-lt"/>
              <a:cs typeface="Arial" pitchFamily="34" charset="0"/>
            </a:endParaRPr>
          </a:p>
        </p:txBody>
      </p:sp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272235"/>
              </p:ext>
            </p:extLst>
          </p:nvPr>
        </p:nvGraphicFramePr>
        <p:xfrm>
          <a:off x="1175631" y="1748352"/>
          <a:ext cx="6947951" cy="254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543526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clinica antioquia 2003[1]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clinica antioquia" id="{2E59B3EC-8C85-405F-AAD1-74F343598095}" vid="{01771668-E4E1-41FE-8C60-4EBE493A888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19844</TotalTime>
  <Words>359</Words>
  <Application>Microsoft Office PowerPoint</Application>
  <PresentationFormat>Presentación en pantalla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Oceania</vt:lpstr>
      <vt:lpstr>Plantilla clinica antioquia 2003[1]</vt:lpstr>
      <vt:lpstr>COMITÉ DE ÉTICA  Clínica Antioquia Sede Sur Agosto 2023 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TIPO OCEANIA  BOLD 45PTS</dc:title>
  <dc:creator>Coordinadora Siau</dc:creator>
  <cp:lastModifiedBy>lideracp</cp:lastModifiedBy>
  <cp:revision>1650</cp:revision>
  <dcterms:created xsi:type="dcterms:W3CDTF">2015-03-20T14:21:42Z</dcterms:created>
  <dcterms:modified xsi:type="dcterms:W3CDTF">2023-09-14T20:27:45Z</dcterms:modified>
</cp:coreProperties>
</file>